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2.xml" ContentType="application/vnd.openxmlformats-officedocument.presentationml.slide+xml"/>
  <Override PartName="/ppt/slides/slide36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1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9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8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ppt/tags/tag7.xml" ContentType="application/vnd.openxmlformats-officedocument.presentationml.tags+xml"/>
  <Override PartName="/ppt/tags/tag5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75" r:id="rId2"/>
    <p:sldId id="302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297" r:id="rId27"/>
    <p:sldId id="298" r:id="rId28"/>
    <p:sldId id="299" r:id="rId29"/>
    <p:sldId id="300" r:id="rId30"/>
    <p:sldId id="280" r:id="rId31"/>
    <p:sldId id="266" r:id="rId32"/>
    <p:sldId id="267" r:id="rId33"/>
    <p:sldId id="258" r:id="rId34"/>
    <p:sldId id="268" r:id="rId35"/>
    <p:sldId id="269" r:id="rId36"/>
    <p:sldId id="259" r:id="rId37"/>
    <p:sldId id="271" r:id="rId38"/>
    <p:sldId id="272" r:id="rId39"/>
    <p:sldId id="273" r:id="rId40"/>
    <p:sldId id="274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8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6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59" Type="http://schemas.openxmlformats.org/officeDocument/2006/relationships/customXml" Target="../customXml/item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bin, Shafat" userId="67a2c79f-e628-46c3-a23a-ed41267b09e5" providerId="ADAL" clId="{95BCC992-F806-4146-B70F-442AEB46B457}"/>
    <pc:docChg chg="modSld">
      <pc:chgData name="Mubin, Shafat" userId="67a2c79f-e628-46c3-a23a-ed41267b09e5" providerId="ADAL" clId="{95BCC992-F806-4146-B70F-442AEB46B457}" dt="2017-11-07T15:59:51.948" v="4" actId="20577"/>
      <pc:docMkLst>
        <pc:docMk/>
      </pc:docMkLst>
      <pc:sldChg chg="modSp">
        <pc:chgData name="Mubin, Shafat" userId="67a2c79f-e628-46c3-a23a-ed41267b09e5" providerId="ADAL" clId="{95BCC992-F806-4146-B70F-442AEB46B457}" dt="2017-10-31T15:35:42.296" v="1" actId="14100"/>
        <pc:sldMkLst>
          <pc:docMk/>
          <pc:sldMk cId="2824848269" sldId="268"/>
        </pc:sldMkLst>
        <pc:picChg chg="mod modCrop">
          <ac:chgData name="Mubin, Shafat" userId="67a2c79f-e628-46c3-a23a-ed41267b09e5" providerId="ADAL" clId="{95BCC992-F806-4146-B70F-442AEB46B457}" dt="2017-10-31T15:35:42.296" v="1" actId="14100"/>
          <ac:picMkLst>
            <pc:docMk/>
            <pc:sldMk cId="2824848269" sldId="268"/>
            <ac:picMk id="3" creationId="{00000000-0000-0000-0000-000000000000}"/>
          </ac:picMkLst>
        </pc:picChg>
      </pc:sldChg>
      <pc:sldChg chg="modSp">
        <pc:chgData name="Mubin, Shafat" userId="67a2c79f-e628-46c3-a23a-ed41267b09e5" providerId="ADAL" clId="{95BCC992-F806-4146-B70F-442AEB46B457}" dt="2017-11-07T15:59:51.948" v="4" actId="20577"/>
        <pc:sldMkLst>
          <pc:docMk/>
          <pc:sldMk cId="2854733957" sldId="275"/>
        </pc:sldMkLst>
        <pc:spChg chg="mod">
          <ac:chgData name="Mubin, Shafat" userId="67a2c79f-e628-46c3-a23a-ed41267b09e5" providerId="ADAL" clId="{95BCC992-F806-4146-B70F-442AEB46B457}" dt="2017-11-07T15:59:51.948" v="4" actId="20577"/>
          <ac:spMkLst>
            <pc:docMk/>
            <pc:sldMk cId="2854733957" sldId="275"/>
            <ac:spMk id="2" creationId="{00000000-0000-0000-0000-000000000000}"/>
          </ac:spMkLst>
        </pc:spChg>
      </pc:sldChg>
    </pc:docChg>
  </pc:docChgLst>
  <pc:docChgLst>
    <pc:chgData name="Mubin, Shafat" userId="67a2c79f-e628-46c3-a23a-ed41267b09e5" providerId="ADAL" clId="{C41851AB-704C-490D-B94F-4AA0A172FB0B}"/>
    <pc:docChg chg="modSld">
      <pc:chgData name="Mubin, Shafat" userId="67a2c79f-e628-46c3-a23a-ed41267b09e5" providerId="ADAL" clId="{C41851AB-704C-490D-B94F-4AA0A172FB0B}" dt="2017-10-13T01:18:03.681" v="16" actId="20577"/>
      <pc:docMkLst>
        <pc:docMk/>
      </pc:docMkLst>
      <pc:sldChg chg="modSp">
        <pc:chgData name="Mubin, Shafat" userId="67a2c79f-e628-46c3-a23a-ed41267b09e5" providerId="ADAL" clId="{C41851AB-704C-490D-B94F-4AA0A172FB0B}" dt="2017-10-13T01:18:03.681" v="16" actId="20577"/>
        <pc:sldMkLst>
          <pc:docMk/>
          <pc:sldMk cId="2854733957" sldId="275"/>
        </pc:sldMkLst>
        <pc:spChg chg="mod">
          <ac:chgData name="Mubin, Shafat" userId="67a2c79f-e628-46c3-a23a-ed41267b09e5" providerId="ADAL" clId="{C41851AB-704C-490D-B94F-4AA0A172FB0B}" dt="2017-10-13T01:18:03.681" v="16" actId="20577"/>
          <ac:spMkLst>
            <pc:docMk/>
            <pc:sldMk cId="2854733957" sldId="275"/>
            <ac:spMk id="2" creationId="{00000000-0000-0000-0000-000000000000}"/>
          </ac:spMkLst>
        </pc:spChg>
      </pc:sldChg>
    </pc:docChg>
  </pc:docChgLst>
  <pc:docChgLst>
    <pc:chgData name="Mubin, Shafat" userId="67a2c79f-e628-46c3-a23a-ed41267b09e5" providerId="ADAL" clId="{B0922C35-D6A6-44E7-944E-AD3414FF0C88}"/>
    <pc:docChg chg="modSld">
      <pc:chgData name="Mubin, Shafat" userId="67a2c79f-e628-46c3-a23a-ed41267b09e5" providerId="ADAL" clId="{B0922C35-D6A6-44E7-944E-AD3414FF0C88}" dt="2017-10-25T02:44:18.688" v="7" actId="20577"/>
      <pc:docMkLst>
        <pc:docMk/>
      </pc:docMkLst>
      <pc:sldChg chg="modSp">
        <pc:chgData name="Mubin, Shafat" userId="67a2c79f-e628-46c3-a23a-ed41267b09e5" providerId="ADAL" clId="{B0922C35-D6A6-44E7-944E-AD3414FF0C88}" dt="2017-10-25T02:44:18.688" v="7" actId="20577"/>
        <pc:sldMkLst>
          <pc:docMk/>
          <pc:sldMk cId="2854733957" sldId="275"/>
        </pc:sldMkLst>
        <pc:spChg chg="mod">
          <ac:chgData name="Mubin, Shafat" userId="67a2c79f-e628-46c3-a23a-ed41267b09e5" providerId="ADAL" clId="{B0922C35-D6A6-44E7-944E-AD3414FF0C88}" dt="2017-10-25T02:44:18.688" v="7" actId="20577"/>
          <ac:spMkLst>
            <pc:docMk/>
            <pc:sldMk cId="2854733957" sldId="275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0FCB7-A052-4227-9034-3AEBFC69CAF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7A968-50CA-47D9-8799-E799EB63E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05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6672EE-CB30-4BE4-8A74-081F206569B9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A</a:t>
            </a:r>
          </a:p>
        </p:txBody>
      </p:sp>
    </p:spTree>
    <p:extLst>
      <p:ext uri="{BB962C8B-B14F-4D97-AF65-F5344CB8AC3E}">
        <p14:creationId xmlns:p14="http://schemas.microsoft.com/office/powerpoint/2010/main" val="3663262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7C5BA-8AFF-493E-9D8A-42AE4B5CC8FB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187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7C5BA-8AFF-493E-9D8A-42AE4B5CC8FB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91865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3ECB39-FD46-428B-BC0B-73C7D089C47C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6259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3A7349-E4BE-40B5-BAEE-CEEA52BB301E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2457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altLang="en-US" sz="1600">
                <a:latin typeface="Lucida Grande" pitchFamily="1" charset="0"/>
                <a:sym typeface="Lucida Grande" pitchFamily="1" charset="0"/>
              </a:rPr>
              <a:t>Answer: C. Both balls receive the same impulse and have the same mass, so they will have the same final speed.</a:t>
            </a:r>
          </a:p>
        </p:txBody>
      </p:sp>
    </p:spTree>
    <p:extLst>
      <p:ext uri="{BB962C8B-B14F-4D97-AF65-F5344CB8AC3E}">
        <p14:creationId xmlns:p14="http://schemas.microsoft.com/office/powerpoint/2010/main" val="38437511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5A6D2B-FD9F-4ADD-B62E-E87532619D7E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331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altLang="en-US" sz="1600">
                <a:latin typeface="Lucida Grande" pitchFamily="1" charset="0"/>
                <a:sym typeface="Lucida Grande" pitchFamily="1" charset="0"/>
              </a:rPr>
              <a:t>Answer: C. Both balls receive the same impulse and have the same mass, so they will have the same final speed.</a:t>
            </a:r>
          </a:p>
        </p:txBody>
      </p:sp>
    </p:spTree>
    <p:extLst>
      <p:ext uri="{BB962C8B-B14F-4D97-AF65-F5344CB8AC3E}">
        <p14:creationId xmlns:p14="http://schemas.microsoft.com/office/powerpoint/2010/main" val="276834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8F36A4-269F-4AE7-97BA-248D87C00D57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71586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D12685-4034-4978-B4CB-A327BBCBE8FA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05645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D12685-4034-4978-B4CB-A327BBCBE8FA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50100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D12685-4034-4978-B4CB-A327BBCBE8FA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00349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549EA-3685-4862-ACDB-5590666C3D94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6948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FBD1E6-ECCB-4883-AD9E-EAEBE164E9F7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A</a:t>
            </a:r>
          </a:p>
        </p:txBody>
      </p:sp>
    </p:spTree>
    <p:extLst>
      <p:ext uri="{BB962C8B-B14F-4D97-AF65-F5344CB8AC3E}">
        <p14:creationId xmlns:p14="http://schemas.microsoft.com/office/powerpoint/2010/main" val="39994348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549EA-3685-4862-ACDB-5590666C3D94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78894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549EA-3685-4862-ACDB-5590666C3D94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92193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6E8FAF-A201-4374-AD0A-DE1C45C8269B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8675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81368B-0006-4EEE-A012-747CBC654F57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15659847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40435B-7910-4884-9FAF-F9E3E3945545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34285122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AA2B63-134A-4EE5-AC64-8A047DCE1A11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E</a:t>
            </a:r>
          </a:p>
        </p:txBody>
      </p:sp>
    </p:spTree>
    <p:extLst>
      <p:ext uri="{BB962C8B-B14F-4D97-AF65-F5344CB8AC3E}">
        <p14:creationId xmlns:p14="http://schemas.microsoft.com/office/powerpoint/2010/main" val="20008457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1C76E-CBF5-4C46-AA55-C7FD7D16BF38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E</a:t>
            </a:r>
          </a:p>
        </p:txBody>
      </p:sp>
    </p:spTree>
    <p:extLst>
      <p:ext uri="{BB962C8B-B14F-4D97-AF65-F5344CB8AC3E}">
        <p14:creationId xmlns:p14="http://schemas.microsoft.com/office/powerpoint/2010/main" val="3113242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E34723-A465-42B2-960F-A5E63789B138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76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altLang="en-US" sz="1600">
                <a:latin typeface="Lucida Grande" pitchFamily="1" charset="0"/>
                <a:sym typeface="Lucida Grande" pitchFamily="1" charset="0"/>
              </a:rPr>
              <a:t>Answer: E. The idea is that the force is determined by the displacement from the spring’s equilibrium length, which is not given.</a:t>
            </a:r>
          </a:p>
        </p:txBody>
      </p:sp>
    </p:spTree>
    <p:extLst>
      <p:ext uri="{BB962C8B-B14F-4D97-AF65-F5344CB8AC3E}">
        <p14:creationId xmlns:p14="http://schemas.microsoft.com/office/powerpoint/2010/main" val="3658370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E34723-A465-42B2-960F-A5E63789B138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76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altLang="en-US" sz="1600" dirty="0">
                <a:latin typeface="Lucida Grande" pitchFamily="1" charset="0"/>
                <a:sym typeface="Lucida Grande" pitchFamily="1" charset="0"/>
              </a:rPr>
              <a:t>Answer: E. The idea is that the force is determined by the displacement from the spring’s equilibrium length, which is not given.</a:t>
            </a:r>
          </a:p>
        </p:txBody>
      </p:sp>
    </p:spTree>
    <p:extLst>
      <p:ext uri="{BB962C8B-B14F-4D97-AF65-F5344CB8AC3E}">
        <p14:creationId xmlns:p14="http://schemas.microsoft.com/office/powerpoint/2010/main" val="1199628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B83E1C-3473-45F8-AD21-C0162EADCA5E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5049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D1ED6A-8D84-4F43-8653-9F448F7F4F50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9174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DEB3FA-015A-4727-AC65-13E0F52AFC09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2568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7C5BA-8AFF-493E-9D8A-42AE4B5CC8FB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6576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7C5BA-8AFF-493E-9D8A-42AE4B5CC8FB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153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FD06F-DE2E-4C5A-BCA2-165F53B547A0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51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CEDE0-D72B-4085-9724-444945113CFF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24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5B5C-AC6C-488C-8AC0-181A271E9052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76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7A678-7BD9-46C9-829C-0B22926B7900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51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753E-1CBA-4DA9-B43E-45C9F20D2B62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948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2ED-934A-4794-8D11-E9F546D1E376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94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5732D-8C94-4E52-80DA-70922060C9E1}" type="datetime1">
              <a:rPr lang="en-US" smtClean="0"/>
              <a:t>6/18/2022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57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0ABB-161E-4D6C-B989-ABB256488D3D}" type="datetime1">
              <a:rPr lang="en-US" smtClean="0"/>
              <a:t>6/18/2022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59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31FDB-DAD8-4BA2-BED4-1A438C65DF03}" type="datetime1">
              <a:rPr lang="en-US" smtClean="0"/>
              <a:t>6/18/2022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9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2242-C6CE-46BA-9929-A9EEE05E578F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98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C7E2-DCFF-4680-BCC7-C1C58F41F1F7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44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C9268-B626-4F91-9F6C-08148EEC50F9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24AD8-1C69-4270-9C54-9A2C7DE4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26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b9kPWzwqux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3" Type="http://schemas.openxmlformats.org/officeDocument/2006/relationships/image" Target="../media/image12.gif"/><Relationship Id="rId7" Type="http://schemas.openxmlformats.org/officeDocument/2006/relationships/image" Target="../media/image29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20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5.png"/><Relationship Id="rId7" Type="http://schemas.openxmlformats.org/officeDocument/2006/relationships/image" Target="../media/image2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221.png"/><Relationship Id="rId10" Type="http://schemas.openxmlformats.org/officeDocument/2006/relationships/image" Target="../media/image190.png"/><Relationship Id="rId9" Type="http://schemas.openxmlformats.org/officeDocument/2006/relationships/image" Target="../media/image18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1.png"/><Relationship Id="rId5" Type="http://schemas.openxmlformats.org/officeDocument/2006/relationships/image" Target="../media/image16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5" Type="http://schemas.openxmlformats.org/officeDocument/2006/relationships/image" Target="../media/image16.jpeg"/><Relationship Id="rId4" Type="http://schemas.openxmlformats.org/officeDocument/2006/relationships/image" Target="../media/image17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1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11" Type="http://schemas.openxmlformats.org/officeDocument/2006/relationships/image" Target="../media/image100.png"/><Relationship Id="rId10" Type="http://schemas.openxmlformats.org/officeDocument/2006/relationships/image" Target="../media/image900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1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3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1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30.png"/><Relationship Id="rId9" Type="http://schemas.openxmlformats.org/officeDocument/2006/relationships/image" Target="../media/image27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30.png"/><Relationship Id="rId10" Type="http://schemas.openxmlformats.org/officeDocument/2006/relationships/image" Target="../media/image280.png"/><Relationship Id="rId9" Type="http://schemas.openxmlformats.org/officeDocument/2006/relationships/image" Target="../media/image2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3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33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5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4.png"/><Relationship Id="rId9" Type="http://schemas.openxmlformats.org/officeDocument/2006/relationships/image" Target="../media/image370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2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emf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image" Target="../media/image38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12" Type="http://schemas.openxmlformats.org/officeDocument/2006/relationships/image" Target="../media/image37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11" Type="http://schemas.openxmlformats.org/officeDocument/2006/relationships/image" Target="../media/image36.wmf"/><Relationship Id="rId5" Type="http://schemas.openxmlformats.org/officeDocument/2006/relationships/image" Target="../media/image30.wmf"/><Relationship Id="rId10" Type="http://schemas.openxmlformats.org/officeDocument/2006/relationships/image" Target="../media/image35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Relationship Id="rId14" Type="http://schemas.openxmlformats.org/officeDocument/2006/relationships/image" Target="../media/image39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microsoft.com/office/2007/relationships/hdphoto" Target="../media/hdphoto1.wdp"/><Relationship Id="rId3" Type="http://schemas.openxmlformats.org/officeDocument/2006/relationships/image" Target="../media/image5.jpeg"/><Relationship Id="rId7" Type="http://schemas.openxmlformats.org/officeDocument/2006/relationships/image" Target="../media/image161.png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11" Type="http://schemas.openxmlformats.org/officeDocument/2006/relationships/image" Target="../media/image181.png"/><Relationship Id="rId10" Type="http://schemas.openxmlformats.org/officeDocument/2006/relationships/image" Target="../media/image2.jpeg"/><Relationship Id="rId4" Type="http://schemas.openxmlformats.org/officeDocument/2006/relationships/image" Target="../media/image6.jpeg"/><Relationship Id="rId9" Type="http://schemas.openxmlformats.org/officeDocument/2006/relationships/image" Target="../media/image172.png"/><Relationship Id="rId14" Type="http://schemas.openxmlformats.org/officeDocument/2006/relationships/hyperlink" Target="https://en.wikipedia.org/wiki/Great_Fire_of_London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phet.colorado.edu/en/simulation/hookes-la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1844" y="1122361"/>
            <a:ext cx="9144000" cy="4588326"/>
          </a:xfrm>
        </p:spPr>
        <p:txBody>
          <a:bodyPr>
            <a:normAutofit/>
          </a:bodyPr>
          <a:lstStyle/>
          <a:p>
            <a:r>
              <a:rPr lang="en-US" sz="4000" dirty="0"/>
              <a:t>PHYS </a:t>
            </a:r>
            <a:r>
              <a:rPr lang="en-US" sz="4000" dirty="0" smtClean="0"/>
              <a:t>1111K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Lectures 15-16</a:t>
            </a:r>
            <a:br>
              <a:rPr lang="en-US" sz="40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err="1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> Chapter 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5.3</a:t>
            </a:r>
            <a:b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3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600" b="1" dirty="0" err="1" smtClean="0">
                <a:latin typeface="+mn-lt"/>
              </a:rPr>
              <a:t>Youtube</a:t>
            </a:r>
            <a:r>
              <a:rPr lang="en-US" sz="2600" b="1" dirty="0">
                <a:latin typeface="+mn-lt"/>
              </a:rPr>
              <a:t>: </a:t>
            </a:r>
            <a:r>
              <a:rPr lang="en-US" sz="2600" b="1" dirty="0">
                <a:latin typeface="+mn-lt"/>
                <a:hlinkClick r:id="rId2"/>
              </a:rPr>
              <a:t>https://</a:t>
            </a:r>
            <a:r>
              <a:rPr lang="en-US" sz="2600" b="1" dirty="0" smtClean="0">
                <a:latin typeface="+mn-lt"/>
                <a:hlinkClick r:id="rId2"/>
              </a:rPr>
              <a:t>youtu.be/b9kPWzwquxs</a:t>
            </a:r>
            <a:r>
              <a:rPr lang="en-US" sz="2600" b="1" dirty="0" smtClean="0">
                <a:latin typeface="+mn-lt"/>
              </a:rPr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733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808815" y="394408"/>
            <a:ext cx="6602638" cy="3345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spcAft>
                <a:spcPts val="1200"/>
              </a:spcAft>
            </a:pPr>
            <a:r>
              <a:rPr lang="en-US" altLang="en-US" sz="2700" b="1" dirty="0">
                <a:latin typeface="Arial" panose="020B0604020202020204" pitchFamily="34" charset="0"/>
              </a:rPr>
              <a:t>Origin of Hooke’s Law: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Arial" panose="020B0604020202020204" pitchFamily="34" charset="0"/>
              </a:rPr>
              <a:t>Hooke’s law is a result of molecular properties of material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Arial" panose="020B0604020202020204" pitchFamily="34" charset="0"/>
              </a:rPr>
              <a:t>When a force is applied, metal atoms are displaced and it creates a molecular force resisting the displacement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Arial" panose="020B0604020202020204" pitchFamily="34" charset="0"/>
              </a:rPr>
              <a:t>Followed by metals, not by polymers (e.g. rubber)</a:t>
            </a:r>
          </a:p>
        </p:txBody>
      </p:sp>
      <p:sp>
        <p:nvSpPr>
          <p:cNvPr id="31747" name="Rectangle 3"/>
          <p:cNvSpPr>
            <a:spLocks/>
          </p:cNvSpPr>
          <p:nvPr/>
        </p:nvSpPr>
        <p:spPr bwMode="auto">
          <a:xfrm>
            <a:off x="870415" y="6008733"/>
            <a:ext cx="10587657" cy="69462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 algn="ctr"/>
            <a:r>
              <a:rPr lang="en-US" altLang="en-US" sz="2200" dirty="0">
                <a:latin typeface="Arial" panose="020B0604020202020204" pitchFamily="34" charset="0"/>
              </a:rPr>
              <a:t>At large applied forces, metal becomes permanently deformed and stops following Hooke’s law; with even higher force, metal atoms are detached and spring breaks</a:t>
            </a:r>
          </a:p>
        </p:txBody>
      </p:sp>
      <p:pic>
        <p:nvPicPr>
          <p:cNvPr id="4098" name="Picture 2" descr="Image result for Hooke's Law Grap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873" y="338261"/>
            <a:ext cx="3753492" cy="333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371097" y="3906353"/>
            <a:ext cx="3353177" cy="1825542"/>
            <a:chOff x="4371097" y="4082815"/>
            <a:chExt cx="3353177" cy="1825542"/>
          </a:xfrm>
        </p:grpSpPr>
        <p:grpSp>
          <p:nvGrpSpPr>
            <p:cNvPr id="3" name="Group 2"/>
            <p:cNvGrpSpPr/>
            <p:nvPr/>
          </p:nvGrpSpPr>
          <p:grpSpPr>
            <a:xfrm>
              <a:off x="4371097" y="4082815"/>
              <a:ext cx="3353177" cy="1472031"/>
              <a:chOff x="4371097" y="4082815"/>
              <a:chExt cx="3353177" cy="1472031"/>
            </a:xfrm>
          </p:grpSpPr>
          <p:pic>
            <p:nvPicPr>
              <p:cNvPr id="13" name="Picture 4" descr="Image result for Atoms in Metal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128" t="14886" r="47434" b="22291"/>
              <a:stretch/>
            </p:blipFill>
            <p:spPr bwMode="auto">
              <a:xfrm>
                <a:off x="4371097" y="4082815"/>
                <a:ext cx="1550536" cy="14720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4" descr="Image result for Atoms in Metal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546" t="14886" r="12240" b="22291"/>
              <a:stretch/>
            </p:blipFill>
            <p:spPr bwMode="auto">
              <a:xfrm>
                <a:off x="5500464" y="4082815"/>
                <a:ext cx="1656066" cy="14720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4" descr="Image result for Atoms in Metal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546" t="14886" r="12240" b="22291"/>
              <a:stretch/>
            </p:blipFill>
            <p:spPr bwMode="auto">
              <a:xfrm>
                <a:off x="5921633" y="4082815"/>
                <a:ext cx="1802641" cy="14720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9" name="Group 18"/>
            <p:cNvGrpSpPr/>
            <p:nvPr/>
          </p:nvGrpSpPr>
          <p:grpSpPr>
            <a:xfrm>
              <a:off x="6225422" y="5407791"/>
              <a:ext cx="942957" cy="496553"/>
              <a:chOff x="7357890" y="2567489"/>
              <a:chExt cx="942957" cy="496553"/>
            </a:xfrm>
          </p:grpSpPr>
          <p:cxnSp>
            <p:nvCxnSpPr>
              <p:cNvPr id="23" name="Straight Arrow Connector 22"/>
              <p:cNvCxnSpPr/>
              <p:nvPr/>
            </p:nvCxnSpPr>
            <p:spPr>
              <a:xfrm>
                <a:off x="7459579" y="3064042"/>
                <a:ext cx="739580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7357890" y="2567489"/>
                    <a:ext cx="942957" cy="4237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𝑎𝑝𝑝𝑙𝑖𝑒𝑑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57890" y="2567489"/>
                    <a:ext cx="942957" cy="42377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r="-7097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0" name="Group 19"/>
            <p:cNvGrpSpPr/>
            <p:nvPr/>
          </p:nvGrpSpPr>
          <p:grpSpPr>
            <a:xfrm>
              <a:off x="4674886" y="5411804"/>
              <a:ext cx="942957" cy="496553"/>
              <a:chOff x="7357890" y="2567489"/>
              <a:chExt cx="942957" cy="496553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>
                <a:off x="7459579" y="3064042"/>
                <a:ext cx="739580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7357890" y="2567489"/>
                    <a:ext cx="94295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𝑚𝑜𝑙𝑒𝑐𝑢𝑙𝑎𝑟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2" name="TextBox 2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57890" y="2567489"/>
                    <a:ext cx="942957" cy="40011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r="-30323" b="-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5" name="Group 4"/>
          <p:cNvGrpSpPr/>
          <p:nvPr/>
        </p:nvGrpSpPr>
        <p:grpSpPr>
          <a:xfrm>
            <a:off x="713050" y="3906353"/>
            <a:ext cx="2651038" cy="1872141"/>
            <a:chOff x="713050" y="4082815"/>
            <a:chExt cx="2651038" cy="1872141"/>
          </a:xfrm>
        </p:grpSpPr>
        <p:pic>
          <p:nvPicPr>
            <p:cNvPr id="4100" name="Picture 4" descr="Image result for Atoms in Metal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28" t="14886" r="12240" b="22291"/>
            <a:stretch/>
          </p:blipFill>
          <p:spPr bwMode="auto">
            <a:xfrm>
              <a:off x="713050" y="4082815"/>
              <a:ext cx="2651038" cy="14720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870416" y="5554846"/>
              <a:ext cx="21753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0" i="0" dirty="0">
                  <a:solidFill>
                    <a:srgbClr val="C00000"/>
                  </a:solidFill>
                  <a:latin typeface="+mj-lt"/>
                </a:rPr>
                <a:t>No applied force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739150" y="3906353"/>
            <a:ext cx="2804537" cy="1872141"/>
            <a:chOff x="8739150" y="3954479"/>
            <a:chExt cx="2804537" cy="1872141"/>
          </a:xfrm>
        </p:grpSpPr>
        <p:pic>
          <p:nvPicPr>
            <p:cNvPr id="17" name="Picture 4" descr="Image result for Atoms in Metal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28" t="14886" r="12240" b="22291"/>
            <a:stretch/>
          </p:blipFill>
          <p:spPr bwMode="auto">
            <a:xfrm>
              <a:off x="8807035" y="3954479"/>
              <a:ext cx="2651038" cy="14720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8739150" y="5426510"/>
              <a:ext cx="28045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C00000"/>
                  </a:solidFill>
                  <a:latin typeface="+mj-lt"/>
                </a:rPr>
                <a:t>A</a:t>
              </a:r>
              <a:r>
                <a:rPr lang="en-US" sz="2000" b="0" i="0" dirty="0">
                  <a:solidFill>
                    <a:srgbClr val="C00000"/>
                  </a:solidFill>
                  <a:latin typeface="+mj-lt"/>
                </a:rPr>
                <a:t>pplied force removed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57386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</p:bld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68" y="95543"/>
            <a:ext cx="10515600" cy="1325563"/>
          </a:xfrm>
        </p:spPr>
        <p:txBody>
          <a:bodyPr/>
          <a:lstStyle/>
          <a:p>
            <a:r>
              <a:rPr lang="en-US" b="1" dirty="0"/>
              <a:t>Problem 1: Oscillation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894" y="1060645"/>
            <a:ext cx="11032958" cy="1682555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tabLst>
                <a:tab pos="514350" algn="l"/>
                <a:tab pos="2743200" algn="l"/>
                <a:tab pos="2914650" algn="l"/>
              </a:tabLst>
            </a:pPr>
            <a:r>
              <a:rPr lang="en-US" altLang="en-US" sz="2200" dirty="0">
                <a:ea typeface="Times New Roman" panose="02020603050405020304" pitchFamily="18" charset="0"/>
              </a:rPr>
              <a:t>A ball on a  spring is pulled down and then released. Its subsequent motion is shown.</a:t>
            </a:r>
            <a:endParaRPr lang="en-US" altLang="en-US" sz="2200" dirty="0"/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514350" algn="l"/>
                <a:tab pos="2743200" algn="l"/>
                <a:tab pos="2914650" algn="l"/>
              </a:tabLst>
            </a:pPr>
            <a:r>
              <a:rPr lang="en-US" altLang="en-US" sz="2200" dirty="0">
                <a:ea typeface="Times New Roman" panose="02020603050405020304" pitchFamily="18" charset="0"/>
              </a:rPr>
              <a:t>1. At which of the given times is the displacement zero?</a:t>
            </a:r>
            <a:endParaRPr lang="en-US" altLang="en-US" sz="2200" dirty="0"/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514350" algn="l"/>
                <a:tab pos="2743200" algn="l"/>
                <a:tab pos="2914650" algn="l"/>
              </a:tabLst>
            </a:pPr>
            <a:r>
              <a:rPr lang="en-US" altLang="en-US" sz="2200" dirty="0">
                <a:ea typeface="Times New Roman" panose="02020603050405020304" pitchFamily="18" charset="0"/>
              </a:rPr>
              <a:t>2. At which of the given times is the acceleration zero?</a:t>
            </a:r>
            <a:endParaRPr lang="en-US" altLang="en-US" sz="2200" dirty="0"/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514350" algn="l"/>
                <a:tab pos="2743200" algn="l"/>
                <a:tab pos="2914650" algn="l"/>
              </a:tabLst>
            </a:pPr>
            <a:r>
              <a:rPr lang="en-US" altLang="en-US" sz="2200" dirty="0">
                <a:ea typeface="Times New Roman" panose="02020603050405020304" pitchFamily="18" charset="0"/>
              </a:rPr>
              <a:t>3. At which of the given times is the acceleration a maximum?</a:t>
            </a: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39662" y="6356351"/>
            <a:ext cx="814137" cy="349250"/>
          </a:xfrm>
        </p:spPr>
        <p:txBody>
          <a:bodyPr/>
          <a:lstStyle/>
          <a:p>
            <a:fld id="{870BF99F-B08F-4F3B-8557-B37C3B949DA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894" y="3014309"/>
            <a:ext cx="6843215" cy="30093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028395" y="3541252"/>
                <a:ext cx="3843308" cy="135421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Aft>
                    <a:spcPts val="600"/>
                  </a:spcAft>
                  <a:buAutoNum type="arabicPeriod"/>
                </a:pPr>
                <a:r>
                  <a:rPr lang="en-US" sz="2400" dirty="0"/>
                  <a:t>A, E, I</a:t>
                </a:r>
              </a:p>
              <a:p>
                <a:pPr marL="457200" indent="-457200">
                  <a:spcAft>
                    <a:spcPts val="600"/>
                  </a:spcAft>
                  <a:buAutoNum type="arabicPeriod"/>
                </a:pPr>
                <a:r>
                  <a:rPr lang="en-US" sz="2400" dirty="0"/>
                  <a:t>A, E, I 	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x=0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=0)</a:t>
                </a:r>
              </a:p>
              <a:p>
                <a:pPr marL="457200" indent="-457200">
                  <a:spcAft>
                    <a:spcPts val="600"/>
                  </a:spcAft>
                  <a:buAutoNum type="arabicPeriod"/>
                </a:pPr>
                <a:r>
                  <a:rPr lang="en-US" sz="2400" dirty="0"/>
                  <a:t>C, G 	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(max and min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Δx</m:t>
                    </m:r>
                  </m:oMath>
                </a14:m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95" y="3541252"/>
                <a:ext cx="3843308" cy="1354217"/>
              </a:xfrm>
              <a:prstGeom prst="rect">
                <a:avLst/>
              </a:prstGeom>
              <a:blipFill>
                <a:blip r:embed="rId6"/>
                <a:stretch>
                  <a:fillRect l="-2373" t="-3571" r="-1266" b="-892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374829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2700"/>
            <a:ext cx="10515600" cy="1074483"/>
          </a:xfrm>
        </p:spPr>
        <p:txBody>
          <a:bodyPr/>
          <a:lstStyle/>
          <a:p>
            <a:r>
              <a:rPr lang="en-US" b="1" dirty="0"/>
              <a:t>Problem 2: Spring Constant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353800" y="6487221"/>
            <a:ext cx="435142" cy="370779"/>
          </a:xfrm>
        </p:spPr>
        <p:txBody>
          <a:bodyPr/>
          <a:lstStyle/>
          <a:p>
            <a:fld id="{870BF99F-B08F-4F3B-8557-B37C3B949DA5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38200" y="1343646"/>
            <a:ext cx="1100087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dec"/>
                <a:tab pos="320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>
                <a:tab pos="228600" algn="dec"/>
                <a:tab pos="320675" algn="l"/>
              </a:tabLst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A set of springs all have initial length </a:t>
            </a: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10 cm</a:t>
            </a: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. Each spring now has a mass suspended from its end, and the different springs stretch as shown below. </a:t>
            </a: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" panose="02020603050405020304" pitchFamily="18" charset="0"/>
                <a:cs typeface="Times New Roman" panose="02020603050405020304" pitchFamily="18" charset="0"/>
              </a:rPr>
              <a:t>Rank the spring constants of A, B, C, and D from highest to lowest.</a:t>
            </a:r>
            <a:endParaRPr kumimoji="0" lang="en-US" altLang="en-US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864" y="2847594"/>
            <a:ext cx="8146384" cy="27328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330549" y="2995215"/>
                <a:ext cx="1656764" cy="183011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|=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000" b="0" i="1" dirty="0"/>
              </a:p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d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𝛥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𝑚𝑔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𝛥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0549" y="2995215"/>
                <a:ext cx="1656764" cy="183011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2271589" y="5802183"/>
            <a:ext cx="6204659" cy="400328"/>
            <a:chOff x="2279610" y="6019102"/>
            <a:chExt cx="6204659" cy="400328"/>
          </a:xfrm>
          <a:solidFill>
            <a:schemeClr val="bg1">
              <a:lumMod val="85000"/>
            </a:schemeClr>
          </a:solidFill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2279610" y="6050098"/>
                  <a:ext cx="150795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</m:oMath>
                  </a14:m>
                  <a:r>
                    <a:rPr lang="en-US" b="0" i="0" dirty="0"/>
                    <a:t>=19.6 N/m</a:t>
                  </a:r>
                  <a:endParaRPr lang="en-US" b="0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9610" y="6050098"/>
                  <a:ext cx="1507958" cy="369332"/>
                </a:xfrm>
                <a:prstGeom prst="rect">
                  <a:avLst/>
                </a:prstGeom>
                <a:blipFill>
                  <a:blip r:embed="rId7"/>
                  <a:stretch>
                    <a:fillRect t="-10000" r="-810" b="-266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3960394" y="6024085"/>
                  <a:ext cx="150795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</m:oMath>
                  </a14:m>
                  <a:r>
                    <a:rPr lang="en-US" b="0" i="0" dirty="0"/>
                    <a:t>=19.6 N/m</a:t>
                  </a:r>
                  <a:endParaRPr lang="en-US" b="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0394" y="6024085"/>
                  <a:ext cx="1507958" cy="369332"/>
                </a:xfrm>
                <a:prstGeom prst="rect">
                  <a:avLst/>
                </a:prstGeom>
                <a:blipFill>
                  <a:blip r:embed="rId8"/>
                  <a:stretch>
                    <a:fillRect t="-10000" r="-806" b="-266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5468353" y="6019102"/>
                  <a:ext cx="150795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</m:oMath>
                  </a14:m>
                  <a:r>
                    <a:rPr lang="en-US" b="0" i="0" dirty="0"/>
                    <a:t>=49 N/m</a:t>
                  </a:r>
                  <a:endParaRPr lang="en-US" b="0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68353" y="6019102"/>
                  <a:ext cx="1507958" cy="369332"/>
                </a:xfrm>
                <a:prstGeom prst="rect">
                  <a:avLst/>
                </a:prstGeom>
                <a:blipFill>
                  <a:blip r:embed="rId9"/>
                  <a:stretch>
                    <a:fillRect t="-10000" b="-266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6976311" y="6019102"/>
                  <a:ext cx="150795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</m:oMath>
                  </a14:m>
                  <a:r>
                    <a:rPr lang="en-US" b="0" i="0" dirty="0"/>
                    <a:t>=39.2 N/m</a:t>
                  </a:r>
                  <a:endParaRPr lang="en-US" b="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6311" y="6019102"/>
                  <a:ext cx="1507958" cy="369332"/>
                </a:xfrm>
                <a:prstGeom prst="rect">
                  <a:avLst/>
                </a:prstGeom>
                <a:blipFill>
                  <a:blip r:embed="rId10"/>
                  <a:stretch>
                    <a:fillRect t="-10000" r="-1619" b="-266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328765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500730" y="354330"/>
            <a:ext cx="771525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>
                <a:latin typeface="Arial" panose="020B0604020202020204" pitchFamily="34" charset="0"/>
              </a:rPr>
              <a:t>The Springiness of Materials: Young’s Modulus</a:t>
            </a:r>
          </a:p>
        </p:txBody>
      </p:sp>
      <p:pic>
        <p:nvPicPr>
          <p:cNvPr id="31752" name="Picture 8" descr="08_26Fig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0"/>
          <a:stretch>
            <a:fillRect/>
          </a:stretch>
        </p:blipFill>
        <p:spPr bwMode="auto">
          <a:xfrm>
            <a:off x="2596992" y="822960"/>
            <a:ext cx="6265068" cy="207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786884" y="4039344"/>
                <a:ext cx="1265988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𝑌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884" y="4039344"/>
                <a:ext cx="1265988" cy="69147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>
                <a:spLocks/>
              </p:cNvSpPr>
              <p:nvPr/>
            </p:nvSpPr>
            <p:spPr bwMode="auto">
              <a:xfrm>
                <a:off x="1082012" y="3039777"/>
                <a:ext cx="10521723" cy="891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1pPr>
                <a:lvl2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2pPr>
                <a:lvl3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3pPr>
                <a:lvl4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4pPr>
                <a:lvl5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9pPr>
              </a:lstStyle>
              <a:p>
                <a:r>
                  <a:rPr lang="en-US" altLang="en-US" sz="2340" dirty="0">
                    <a:latin typeface="Arial" panose="020B0604020202020204" pitchFamily="34" charset="0"/>
                  </a:rPr>
                  <a:t>The force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exerted by a stretched or compressed rod has the same form as Hooke’s law:</a:t>
                </a:r>
              </a:p>
            </p:txBody>
          </p:sp>
        </mc:Choice>
        <mc:Fallback xmlns="">
          <p:sp>
            <p:nvSpPr>
              <p:cNvPr id="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2012" y="3039777"/>
                <a:ext cx="10521723" cy="891540"/>
              </a:xfrm>
              <a:prstGeom prst="rect">
                <a:avLst/>
              </a:prstGeom>
              <a:blipFill rotWithShape="0">
                <a:blip r:embed="rId6"/>
                <a:stretch>
                  <a:fillRect l="-1738" t="-10959" b="-6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5"/>
          <p:cNvSpPr>
            <a:spLocks/>
          </p:cNvSpPr>
          <p:nvPr/>
        </p:nvSpPr>
        <p:spPr bwMode="auto">
          <a:xfrm>
            <a:off x="1082011" y="5251210"/>
            <a:ext cx="10521723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340" i="1" dirty="0">
                <a:latin typeface="Arial" panose="020B0604020202020204" pitchFamily="34" charset="0"/>
              </a:rPr>
              <a:t>Y</a:t>
            </a:r>
            <a:r>
              <a:rPr lang="en-US" altLang="en-US" sz="2340" dirty="0">
                <a:latin typeface="Arial" panose="020B0604020202020204" pitchFamily="34" charset="0"/>
              </a:rPr>
              <a:t> is </a:t>
            </a:r>
            <a:r>
              <a:rPr lang="en-US" altLang="en-US" sz="2340" i="1" dirty="0">
                <a:latin typeface="Arial" panose="020B0604020202020204" pitchFamily="34" charset="0"/>
              </a:rPr>
              <a:t>Young’s modulus </a:t>
            </a:r>
            <a:r>
              <a:rPr lang="en-US" altLang="en-US" sz="2340" dirty="0">
                <a:latin typeface="Arial" panose="020B0604020202020204" pitchFamily="34" charset="0"/>
              </a:rPr>
              <a:t>(unit : Nm</a:t>
            </a:r>
            <a:r>
              <a:rPr lang="en-US" altLang="en-US" sz="2340" baseline="30000" dirty="0">
                <a:latin typeface="Arial" panose="020B0604020202020204" pitchFamily="34" charset="0"/>
              </a:rPr>
              <a:t>-2</a:t>
            </a:r>
            <a:r>
              <a:rPr lang="en-US" altLang="en-US" sz="2340" dirty="0">
                <a:latin typeface="Arial" panose="020B0604020202020204" pitchFamily="34" charset="0"/>
              </a:rPr>
              <a:t>), which depends on the material that the rod is made of.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250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500730" y="354330"/>
            <a:ext cx="771525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>
                <a:latin typeface="Arial" panose="020B0604020202020204" pitchFamily="34" charset="0"/>
              </a:rPr>
              <a:t>The Springiness of Materials: Young’s Modulus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47" name="Rectangle 3"/>
              <p:cNvSpPr>
                <a:spLocks/>
              </p:cNvSpPr>
              <p:nvPr/>
            </p:nvSpPr>
            <p:spPr bwMode="auto">
              <a:xfrm>
                <a:off x="1082012" y="3039777"/>
                <a:ext cx="10521723" cy="891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1pPr>
                <a:lvl2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2pPr>
                <a:lvl3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3pPr>
                <a:lvl4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4pPr>
                <a:lvl5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9pPr>
              </a:lstStyle>
              <a:p>
                <a:r>
                  <a:rPr lang="en-US" altLang="en-US" sz="2340" dirty="0">
                    <a:latin typeface="Arial" panose="020B0604020202020204" pitchFamily="34" charset="0"/>
                  </a:rPr>
                  <a:t>The force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exerted by a stretched or compressed rod has the same form as Hooke’s law:</a:t>
                </a:r>
              </a:p>
            </p:txBody>
          </p:sp>
        </mc:Choice>
        <mc:Fallback xmlns="">
          <p:sp>
            <p:nvSpPr>
              <p:cNvPr id="3174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2012" y="3039777"/>
                <a:ext cx="10521723" cy="891540"/>
              </a:xfrm>
              <a:prstGeom prst="rect">
                <a:avLst/>
              </a:prstGeom>
              <a:blipFill rotWithShape="0">
                <a:blip r:embed="rId4"/>
                <a:stretch>
                  <a:fillRect l="-1738" t="-10959" b="-6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9" name="Rectangle 5"/>
          <p:cNvSpPr>
            <a:spLocks/>
          </p:cNvSpPr>
          <p:nvPr/>
        </p:nvSpPr>
        <p:spPr bwMode="auto">
          <a:xfrm>
            <a:off x="1082011" y="5251210"/>
            <a:ext cx="10521723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340" i="1" dirty="0">
                <a:latin typeface="Arial" panose="020B0604020202020204" pitchFamily="34" charset="0"/>
              </a:rPr>
              <a:t>Y</a:t>
            </a:r>
            <a:r>
              <a:rPr lang="en-US" altLang="en-US" sz="2340" dirty="0">
                <a:latin typeface="Arial" panose="020B0604020202020204" pitchFamily="34" charset="0"/>
              </a:rPr>
              <a:t> is </a:t>
            </a:r>
            <a:r>
              <a:rPr lang="en-US" altLang="en-US" sz="2340" i="1" dirty="0">
                <a:latin typeface="Arial" panose="020B0604020202020204" pitchFamily="34" charset="0"/>
              </a:rPr>
              <a:t>Young’s modulus </a:t>
            </a:r>
            <a:r>
              <a:rPr lang="en-US" altLang="en-US" sz="2340" dirty="0">
                <a:latin typeface="Arial" panose="020B0604020202020204" pitchFamily="34" charset="0"/>
              </a:rPr>
              <a:t>(unit : Nm</a:t>
            </a:r>
            <a:r>
              <a:rPr lang="en-US" altLang="en-US" sz="2340" baseline="30000" dirty="0">
                <a:latin typeface="Arial" panose="020B0604020202020204" pitchFamily="34" charset="0"/>
              </a:rPr>
              <a:t>-2</a:t>
            </a:r>
            <a:r>
              <a:rPr lang="en-US" altLang="en-US" sz="2340" dirty="0">
                <a:latin typeface="Arial" panose="020B0604020202020204" pitchFamily="34" charset="0"/>
              </a:rPr>
              <a:t>), which depends on the material that the rod is made of.</a:t>
            </a:r>
          </a:p>
        </p:txBody>
      </p:sp>
      <p:pic>
        <p:nvPicPr>
          <p:cNvPr id="31752" name="Picture 8" descr="08_26Figu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0"/>
          <a:stretch>
            <a:fillRect/>
          </a:stretch>
        </p:blipFill>
        <p:spPr bwMode="auto">
          <a:xfrm>
            <a:off x="2596992" y="822960"/>
            <a:ext cx="6265068" cy="207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786884" y="4039344"/>
                <a:ext cx="1265988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𝑌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884" y="4039344"/>
                <a:ext cx="1265988" cy="69147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4672584" y="3963892"/>
            <a:ext cx="420624" cy="8458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32248" y="3984479"/>
            <a:ext cx="420624" cy="84585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20440" y="4546149"/>
            <a:ext cx="1266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Stress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45352" y="3901871"/>
            <a:ext cx="1266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Strain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262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139869"/>
            <a:ext cx="9144000" cy="3294344"/>
          </a:xfrm>
        </p:spPr>
        <p:txBody>
          <a:bodyPr>
            <a:normAutofit/>
          </a:bodyPr>
          <a:lstStyle/>
          <a:p>
            <a:r>
              <a:rPr lang="en-US" dirty="0"/>
              <a:t>Impulse &amp; </a:t>
            </a:r>
            <a:r>
              <a:rPr lang="en-US" dirty="0" smtClean="0"/>
              <a:t>Momentum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err="1" smtClean="0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>Chapter 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8</a:t>
            </a:r>
            <a:endParaRPr lang="en-US" sz="31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784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/>
          </p:cNvSpPr>
          <p:nvPr/>
        </p:nvSpPr>
        <p:spPr bwMode="auto">
          <a:xfrm>
            <a:off x="568167" y="267178"/>
            <a:ext cx="60693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Impulse</a:t>
            </a:r>
          </a:p>
        </p:txBody>
      </p:sp>
      <p:sp>
        <p:nvSpPr>
          <p:cNvPr id="18435" name="Rectangle 3"/>
          <p:cNvSpPr>
            <a:spLocks/>
          </p:cNvSpPr>
          <p:nvPr/>
        </p:nvSpPr>
        <p:spPr bwMode="auto">
          <a:xfrm>
            <a:off x="767529" y="3759574"/>
            <a:ext cx="2630226" cy="2348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The force of the foot on the ball is an </a:t>
            </a:r>
            <a:r>
              <a:rPr lang="en-US" altLang="en-US" sz="2340" i="1" dirty="0">
                <a:latin typeface="Arial" panose="020B0604020202020204" pitchFamily="34" charset="0"/>
              </a:rPr>
              <a:t>impulsive </a:t>
            </a:r>
            <a:r>
              <a:rPr lang="en-US" altLang="en-US" sz="2340" dirty="0">
                <a:latin typeface="Arial" panose="020B0604020202020204" pitchFamily="34" charset="0"/>
              </a:rPr>
              <a:t>force – a large force exerted for a short amount of time</a:t>
            </a:r>
          </a:p>
        </p:txBody>
      </p:sp>
      <p:pic>
        <p:nvPicPr>
          <p:cNvPr id="18441" name="Picture 9" descr="09_02Fig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91"/>
          <a:stretch>
            <a:fillRect/>
          </a:stretch>
        </p:blipFill>
        <p:spPr bwMode="auto">
          <a:xfrm>
            <a:off x="2082642" y="821532"/>
            <a:ext cx="8278178" cy="215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Picture 10" descr="09_03Figu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4079354" y="3263806"/>
            <a:ext cx="5116286" cy="334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9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/>
          </p:cNvSpPr>
          <p:nvPr/>
        </p:nvSpPr>
        <p:spPr bwMode="auto">
          <a:xfrm>
            <a:off x="725480" y="359970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Graphical Interpretation of Impulse</a:t>
            </a:r>
          </a:p>
        </p:txBody>
      </p:sp>
      <p:sp>
        <p:nvSpPr>
          <p:cNvPr id="19460" name="Rectangle 4"/>
          <p:cNvSpPr>
            <a:spLocks/>
          </p:cNvSpPr>
          <p:nvPr/>
        </p:nvSpPr>
        <p:spPr bwMode="auto">
          <a:xfrm>
            <a:off x="7108984" y="1755407"/>
            <a:ext cx="4383580" cy="144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altLang="en-US" sz="2000" i="1" dirty="0">
                <a:latin typeface="Times" panose="02020603050405020304" pitchFamily="18" charset="0"/>
                <a:sym typeface="Times" panose="02020603050405020304" pitchFamily="18" charset="0"/>
              </a:rPr>
              <a:t>J = </a:t>
            </a:r>
            <a:r>
              <a:rPr lang="en-US" altLang="en-US" sz="2000" dirty="0">
                <a:latin typeface="Times" panose="02020603050405020304" pitchFamily="18" charset="0"/>
                <a:sym typeface="Times" panose="02020603050405020304" pitchFamily="18" charset="0"/>
              </a:rPr>
              <a:t>Impulse = area under the force curve</a:t>
            </a:r>
          </a:p>
        </p:txBody>
      </p:sp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480" y="1017270"/>
            <a:ext cx="4001929" cy="510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4"/>
              <p:cNvSpPr>
                <a:spLocks/>
              </p:cNvSpPr>
              <p:nvPr/>
            </p:nvSpPr>
            <p:spPr bwMode="auto">
              <a:xfrm>
                <a:off x="7108984" y="4458501"/>
                <a:ext cx="4383580" cy="1440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/>
                <a:r>
                  <a:rPr lang="en-US" altLang="en-US" sz="2000" dirty="0">
                    <a:latin typeface="Times" panose="02020603050405020304" pitchFamily="18" charset="0"/>
                    <a:sym typeface="Times" panose="02020603050405020304" pitchFamily="18" charset="0"/>
                  </a:rPr>
                  <a:t>The average force is the force for which, for the same duration of time, the area under the force curve is the same as that for the original force  </a:t>
                </a:r>
              </a:p>
              <a:p>
                <a:pPr algn="l"/>
                <a:endParaRPr lang="en-US" altLang="en-US" sz="2000" dirty="0">
                  <a:latin typeface="Times" panose="02020603050405020304" pitchFamily="18" charset="0"/>
                  <a:sym typeface="Times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000" i="1" smtClean="0">
                              <a:latin typeface="Cambria Math" panose="02040503050406030204" pitchFamily="18" charset="0"/>
                              <a:sym typeface="Times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en-US" sz="2000" b="0" i="1" smtClean="0">
                              <a:latin typeface="Cambria Math" panose="02040503050406030204" pitchFamily="18" charset="0"/>
                              <a:sym typeface="Times" panose="02020603050405020304" pitchFamily="18" charset="0"/>
                            </a:rPr>
                            <m:t>𝐽</m:t>
                          </m:r>
                        </m:e>
                      </m:acc>
                      <m:r>
                        <a:rPr lang="en-US" altLang="en-US" sz="2000" b="0" i="1" smtClean="0">
                          <a:latin typeface="Cambria Math" panose="02040503050406030204" pitchFamily="18" charset="0"/>
                          <a:sym typeface="Times" panose="020206030504050203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000" b="0" i="1" smtClean="0">
                              <a:latin typeface="Cambria Math" panose="02040503050406030204" pitchFamily="18" charset="0"/>
                              <a:sym typeface="Times" panose="020206030504050203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sz="2000" b="0" i="1" smtClean="0">
                                  <a:latin typeface="Cambria Math" panose="02040503050406030204" pitchFamily="18" charset="0"/>
                                  <a:sym typeface="Times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000" b="0" i="1" smtClean="0">
                                  <a:latin typeface="Cambria Math" panose="02040503050406030204" pitchFamily="18" charset="0"/>
                                  <a:sym typeface="Times" panose="020206030504050203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en-US" sz="2000" b="0" i="0" smtClean="0">
                                  <a:latin typeface="Cambria Math" panose="02040503050406030204" pitchFamily="18" charset="0"/>
                                  <a:sym typeface="Times" panose="02020603050405020304" pitchFamily="18" charset="0"/>
                                </a:rPr>
                                <m:t>avg</m:t>
                              </m:r>
                            </m:sub>
                          </m:sSub>
                        </m:e>
                      </m:acc>
                      <m:r>
                        <a:rPr lang="en-US" alt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Times" panose="02020603050405020304" pitchFamily="18" charset="0"/>
                        </a:rPr>
                        <m:t>∆</m:t>
                      </m:r>
                      <m:r>
                        <a:rPr lang="en-US" alt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Times" panose="02020603050405020304" pitchFamily="18" charset="0"/>
                        </a:rPr>
                        <m:t>𝑡</m:t>
                      </m:r>
                    </m:oMath>
                  </m:oMathPara>
                </a14:m>
                <a:endParaRPr lang="en-US" altLang="en-US" sz="2000" dirty="0">
                  <a:latin typeface="Times" panose="02020603050405020304" pitchFamily="18" charset="0"/>
                  <a:sym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08984" y="4458501"/>
                <a:ext cx="4383580" cy="1440180"/>
              </a:xfrm>
              <a:prstGeom prst="rect">
                <a:avLst/>
              </a:prstGeom>
              <a:blipFill rotWithShape="0">
                <a:blip r:embed="rId6"/>
                <a:stretch>
                  <a:fillRect l="-3477" t="-21097" b="-2109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49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/>
          </p:cNvSpPr>
          <p:nvPr/>
        </p:nvSpPr>
        <p:spPr bwMode="auto">
          <a:xfrm>
            <a:off x="744730" y="427347"/>
            <a:ext cx="7130891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Momentum</a:t>
            </a:r>
          </a:p>
        </p:txBody>
      </p:sp>
      <p:sp>
        <p:nvSpPr>
          <p:cNvPr id="20482" name="Rectangle 2"/>
          <p:cNvSpPr>
            <a:spLocks/>
          </p:cNvSpPr>
          <p:nvPr/>
        </p:nvSpPr>
        <p:spPr bwMode="auto">
          <a:xfrm>
            <a:off x="744730" y="1570300"/>
            <a:ext cx="8356758" cy="902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i="1" dirty="0">
                <a:latin typeface="Arial" panose="020B0604020202020204" pitchFamily="34" charset="0"/>
              </a:rPr>
              <a:t>Momentum</a:t>
            </a:r>
            <a:r>
              <a:rPr lang="en-US" altLang="en-US" sz="2340" dirty="0">
                <a:latin typeface="Arial" panose="020B0604020202020204" pitchFamily="34" charset="0"/>
              </a:rPr>
              <a:t> is the product of an object’s mass and its velocity: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8" name="Rectangle 8"/>
              <p:cNvSpPr>
                <a:spLocks/>
              </p:cNvSpPr>
              <p:nvPr/>
            </p:nvSpPr>
            <p:spPr bwMode="auto">
              <a:xfrm>
                <a:off x="5008346" y="2473270"/>
                <a:ext cx="2229328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40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400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altLang="en-US" sz="4000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altLang="en-US" sz="4000" i="1" dirty="0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altLang="en-US" sz="40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4000" i="1" dirty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altLang="en-US" sz="4000" i="1" dirty="0"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488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8346" y="2473270"/>
                <a:ext cx="2229328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7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2"/>
          <p:cNvSpPr>
            <a:spLocks/>
          </p:cNvSpPr>
          <p:nvPr/>
        </p:nvSpPr>
        <p:spPr bwMode="auto">
          <a:xfrm>
            <a:off x="829967" y="5216671"/>
            <a:ext cx="8356758" cy="902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Unit : </a:t>
            </a:r>
            <a:r>
              <a:rPr lang="en-US" altLang="en-US" sz="2340" i="1" dirty="0">
                <a:latin typeface="Arial" panose="020B0604020202020204" pitchFamily="34" charset="0"/>
              </a:rPr>
              <a:t>kg m s</a:t>
            </a:r>
            <a:r>
              <a:rPr lang="en-US" altLang="en-US" sz="2340" i="1" baseline="30000" dirty="0">
                <a:latin typeface="Arial" panose="020B0604020202020204" pitchFamily="34" charset="0"/>
              </a:rPr>
              <a:t>-1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05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/>
          </p:cNvSpPr>
          <p:nvPr/>
        </p:nvSpPr>
        <p:spPr bwMode="auto">
          <a:xfrm>
            <a:off x="815253" y="313942"/>
            <a:ext cx="72351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The Impulse-Momentum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8" name="Rectangle 4"/>
              <p:cNvSpPr>
                <a:spLocks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Impulse causes a </a:t>
                </a:r>
                <a:r>
                  <a:rPr lang="en-US" altLang="en-US" sz="2340" i="1" dirty="0">
                    <a:latin typeface="Arial" panose="020B0604020202020204" pitchFamily="34" charset="0"/>
                  </a:rPr>
                  <a:t>change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 in momentum:</a:t>
                </a:r>
              </a:p>
              <a:p>
                <a:pPr algn="l"/>
                <a:endParaRPr lang="en-US" altLang="en-US" sz="2340" i="1" dirty="0"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34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508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blipFill rotWithShape="0">
                <a:blip r:embed="rId5"/>
                <a:stretch>
                  <a:fillRect l="-2735" t="-19753" b="-1358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514" name="Group 10"/>
          <p:cNvGrpSpPr>
            <a:grpSpLocks/>
          </p:cNvGrpSpPr>
          <p:nvPr/>
        </p:nvGrpSpPr>
        <p:grpSpPr bwMode="auto">
          <a:xfrm>
            <a:off x="1982430" y="870108"/>
            <a:ext cx="5966460" cy="4136232"/>
            <a:chOff x="720" y="576"/>
            <a:chExt cx="3600" cy="2496"/>
          </a:xfrm>
        </p:grpSpPr>
        <p:pic>
          <p:nvPicPr>
            <p:cNvPr id="21512" name="Picture 8" descr="09_08FigureA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730"/>
            <a:stretch>
              <a:fillRect/>
            </a:stretch>
          </p:blipFill>
          <p:spPr bwMode="auto">
            <a:xfrm>
              <a:off x="720" y="576"/>
              <a:ext cx="3528" cy="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13" name="Picture 9" descr="09_08Figure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746" b="9171"/>
            <a:stretch>
              <a:fillRect/>
            </a:stretch>
          </p:blipFill>
          <p:spPr bwMode="auto">
            <a:xfrm>
              <a:off x="720" y="1715"/>
              <a:ext cx="3600" cy="1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2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6924086" y="4686658"/>
            <a:ext cx="4429714" cy="1974206"/>
            <a:chOff x="6262253" y="4747269"/>
            <a:chExt cx="4429714" cy="1974206"/>
          </a:xfrm>
        </p:grpSpPr>
        <p:grpSp>
          <p:nvGrpSpPr>
            <p:cNvPr id="46" name="Group 45"/>
            <p:cNvGrpSpPr/>
            <p:nvPr/>
          </p:nvGrpSpPr>
          <p:grpSpPr>
            <a:xfrm>
              <a:off x="6262253" y="4747269"/>
              <a:ext cx="4429714" cy="1974206"/>
              <a:chOff x="6262253" y="4747269"/>
              <a:chExt cx="4429714" cy="1974206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6262253" y="4823295"/>
                <a:ext cx="4203433" cy="1478546"/>
                <a:chOff x="6058028" y="2205004"/>
                <a:chExt cx="4203433" cy="1478546"/>
              </a:xfrm>
            </p:grpSpPr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" t="4871" r="40991" b="41069"/>
                <a:stretch/>
              </p:blipFill>
              <p:spPr>
                <a:xfrm rot="16200000">
                  <a:off x="7026038" y="1236994"/>
                  <a:ext cx="1478546" cy="3414566"/>
                </a:xfrm>
                <a:prstGeom prst="rect">
                  <a:avLst/>
                </a:prstGeom>
              </p:spPr>
            </p:pic>
            <p:sp>
              <p:nvSpPr>
                <p:cNvPr id="37" name="Rectangle 36"/>
                <p:cNvSpPr/>
                <p:nvPr/>
              </p:nvSpPr>
              <p:spPr>
                <a:xfrm>
                  <a:off x="9094220" y="2233579"/>
                  <a:ext cx="1167241" cy="115554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8732707" y="2233579"/>
                  <a:ext cx="148545" cy="47882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9" name="Group 38"/>
              <p:cNvGrpSpPr/>
              <p:nvPr/>
            </p:nvGrpSpPr>
            <p:grpSpPr>
              <a:xfrm>
                <a:off x="9208264" y="4747269"/>
                <a:ext cx="1483703" cy="1974206"/>
                <a:chOff x="8318706" y="2177554"/>
                <a:chExt cx="1483703" cy="1974206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0" name="TextBox 39"/>
                    <p:cNvSpPr txBox="1"/>
                    <p:nvPr/>
                  </p:nvSpPr>
                  <p:spPr>
                    <a:xfrm>
                      <a:off x="8318706" y="3505429"/>
                      <a:ext cx="1483703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Extension</a:t>
                      </a:r>
                    </a:p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0" name="TextBox 3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318706" y="3505429"/>
                      <a:ext cx="1483703" cy="646331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t="-566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41" name="Straight Connector 40"/>
                <p:cNvCxnSpPr/>
                <p:nvPr/>
              </p:nvCxnSpPr>
              <p:spPr>
                <a:xfrm flipH="1">
                  <a:off x="9006051" y="2177554"/>
                  <a:ext cx="2506" cy="13716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3" name="Rectangle 42"/>
            <p:cNvSpPr/>
            <p:nvPr/>
          </p:nvSpPr>
          <p:spPr>
            <a:xfrm>
              <a:off x="8915764" y="5704850"/>
              <a:ext cx="169713" cy="2910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924084" y="419635"/>
            <a:ext cx="3636495" cy="1478546"/>
            <a:chOff x="6230167" y="1412330"/>
            <a:chExt cx="3636495" cy="1478546"/>
          </a:xfrm>
        </p:grpSpPr>
        <p:grpSp>
          <p:nvGrpSpPr>
            <p:cNvPr id="17" name="Group 16"/>
            <p:cNvGrpSpPr/>
            <p:nvPr/>
          </p:nvGrpSpPr>
          <p:grpSpPr>
            <a:xfrm>
              <a:off x="6230167" y="1412330"/>
              <a:ext cx="3636495" cy="1478546"/>
              <a:chOff x="6254099" y="2289264"/>
              <a:chExt cx="3636495" cy="147854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/>
              <a:srcRect l="1" t="3577" r="40991" b="15707"/>
              <a:stretch/>
            </p:blipFill>
            <p:spPr>
              <a:xfrm rot="16200000">
                <a:off x="7298668" y="1244695"/>
                <a:ext cx="1478546" cy="3567684"/>
              </a:xfrm>
              <a:prstGeom prst="rect">
                <a:avLst/>
              </a:prstGeom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8457021" y="2316709"/>
                <a:ext cx="1167241" cy="115554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9637295" y="2316708"/>
                <a:ext cx="253299" cy="11801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8089498" y="1439774"/>
              <a:ext cx="195460" cy="4744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105653" y="2302760"/>
              <a:ext cx="195460" cy="4744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065" y="221720"/>
            <a:ext cx="4919554" cy="1325563"/>
          </a:xfrm>
        </p:spPr>
        <p:txBody>
          <a:bodyPr/>
          <a:lstStyle/>
          <a:p>
            <a:r>
              <a:rPr lang="en-US" b="1" dirty="0"/>
              <a:t>Spring Force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4065" y="1602629"/>
                <a:ext cx="5800457" cy="4574334"/>
              </a:xfrm>
              <a:ln>
                <a:solidFill>
                  <a:schemeClr val="tx1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 sz="1050" b="1" dirty="0"/>
              </a:p>
              <a:p>
                <a:pPr>
                  <a:spcAft>
                    <a:spcPts val="600"/>
                  </a:spcAft>
                </a:pPr>
                <a:r>
                  <a:rPr lang="en-US" sz="2400" b="1" dirty="0"/>
                  <a:t>Equilibrium length: </a:t>
                </a:r>
                <a:r>
                  <a:rPr lang="en-US" sz="2400" dirty="0"/>
                  <a:t>length of spring when it is not compressed or extended (i.e. natural length of spring when not under stress)</a:t>
                </a: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𝐱</m:t>
                    </m:r>
                  </m:oMath>
                </a14:m>
                <a:r>
                  <a:rPr lang="en-US" sz="2400" b="1" dirty="0"/>
                  <a:t> </a:t>
                </a:r>
                <a:r>
                  <a:rPr lang="en-US" sz="2400" dirty="0"/>
                  <a:t>represents change in length of spring (i.e. compression or extension) </a:t>
                </a:r>
                <a:r>
                  <a:rPr lang="en-US" sz="2400" i="1" dirty="0"/>
                  <a:t>measured from equilibrium</a:t>
                </a:r>
                <a:r>
                  <a:rPr lang="en-US" sz="2400" dirty="0"/>
                  <a:t>; can be +</a:t>
                </a:r>
                <a:r>
                  <a:rPr lang="en-US" sz="2400" dirty="0" err="1"/>
                  <a:t>ve</a:t>
                </a:r>
                <a:r>
                  <a:rPr lang="en-US" sz="2400" dirty="0"/>
                  <a:t> or -</a:t>
                </a:r>
                <a:r>
                  <a:rPr lang="en-US" sz="2400" dirty="0" err="1"/>
                  <a:t>ve</a:t>
                </a:r>
                <a:endParaRPr lang="en-US" sz="2400" dirty="0"/>
              </a:p>
              <a:p>
                <a:r>
                  <a:rPr lang="en-US" sz="2400" dirty="0"/>
                  <a:t>When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400" dirty="0"/>
                  <a:t> spring does not exert any force;</a:t>
                </a:r>
              </a:p>
              <a:p>
                <a:r>
                  <a:rPr lang="en-US" sz="2400" dirty="0"/>
                  <a:t>When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400" b="1" dirty="0"/>
                  <a:t> </a:t>
                </a:r>
                <a:r>
                  <a:rPr lang="en-US" sz="2400" dirty="0"/>
                  <a:t>spring exerts force towards equilibrium position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4065" y="1602629"/>
                <a:ext cx="5800457" cy="4574334"/>
              </a:xfrm>
              <a:blipFill>
                <a:blip r:embed="rId7"/>
                <a:stretch>
                  <a:fillRect l="-1364" r="-420" b="-1995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14754" y="6356350"/>
            <a:ext cx="539046" cy="501650"/>
          </a:xfrm>
        </p:spPr>
        <p:txBody>
          <a:bodyPr/>
          <a:lstStyle/>
          <a:p>
            <a:fld id="{870BF99F-B08F-4F3B-8557-B37C3B949DA5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8337935" y="365125"/>
            <a:ext cx="2658330" cy="6157311"/>
            <a:chOff x="7667950" y="2104771"/>
            <a:chExt cx="2658330" cy="615731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9040641" y="2104771"/>
              <a:ext cx="36684" cy="6157311"/>
            </a:xfrm>
            <a:prstGeom prst="line">
              <a:avLst/>
            </a:prstGeom>
            <a:ln w="3810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7667950" y="3486041"/>
                  <a:ext cx="2658330" cy="646331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  <a:p>
                  <a:pPr algn="ctr"/>
                  <a:r>
                    <a:rPr lang="en-US" dirty="0">
                      <a:solidFill>
                        <a:schemeClr val="accent2"/>
                      </a:solidFill>
                    </a:rPr>
                    <a:t>(equilibrium length)</a:t>
                  </a: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7950" y="3486041"/>
                  <a:ext cx="2658330" cy="646331"/>
                </a:xfrm>
                <a:prstGeom prst="rect">
                  <a:avLst/>
                </a:prstGeom>
                <a:blipFill>
                  <a:blip r:embed="rId8"/>
                  <a:stretch>
                    <a:fillRect b="-11927"/>
                  </a:stretch>
                </a:blipFill>
                <a:ln>
                  <a:solidFill>
                    <a:schemeClr val="bg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5" name="Group 44"/>
          <p:cNvGrpSpPr/>
          <p:nvPr/>
        </p:nvGrpSpPr>
        <p:grpSpPr>
          <a:xfrm>
            <a:off x="6908042" y="2643032"/>
            <a:ext cx="3794591" cy="2036511"/>
            <a:chOff x="6262251" y="2703643"/>
            <a:chExt cx="3794591" cy="2036511"/>
          </a:xfrm>
        </p:grpSpPr>
        <p:grpSp>
          <p:nvGrpSpPr>
            <p:cNvPr id="25" name="Group 24"/>
            <p:cNvGrpSpPr/>
            <p:nvPr/>
          </p:nvGrpSpPr>
          <p:grpSpPr>
            <a:xfrm>
              <a:off x="6262251" y="2838066"/>
              <a:ext cx="3794591" cy="1478546"/>
              <a:chOff x="6096003" y="2289263"/>
              <a:chExt cx="3794591" cy="1478546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 rotWithShape="1">
              <a:blip r:embed="rId3"/>
              <a:srcRect l="1" r="40991" b="41070"/>
              <a:stretch/>
            </p:blipFill>
            <p:spPr>
              <a:xfrm rot="16200000">
                <a:off x="6227310" y="2157956"/>
                <a:ext cx="1478546" cy="1741159"/>
              </a:xfrm>
              <a:prstGeom prst="rect">
                <a:avLst/>
              </a:prstGeom>
            </p:spPr>
          </p:pic>
          <p:sp>
            <p:nvSpPr>
              <p:cNvPr id="29" name="Rectangle 28"/>
              <p:cNvSpPr/>
              <p:nvPr/>
            </p:nvSpPr>
            <p:spPr>
              <a:xfrm>
                <a:off x="7545352" y="2312371"/>
                <a:ext cx="1167241" cy="115554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9637295" y="2316708"/>
                <a:ext cx="253299" cy="11801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7553368" y="2703643"/>
              <a:ext cx="1483703" cy="2036511"/>
              <a:chOff x="8318706" y="1904840"/>
              <a:chExt cx="1483703" cy="203651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8318706" y="3295020"/>
                    <a:ext cx="1483703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Compression</a:t>
                    </a: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&lt;0</m:t>
                          </m:r>
                        </m:oMath>
                      </m:oMathPara>
                    </a14:m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3" name="TextBox 3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18706" y="3295020"/>
                    <a:ext cx="1483703" cy="64633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3292" t="-566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4" name="Straight Connector 33"/>
              <p:cNvCxnSpPr/>
              <p:nvPr/>
            </p:nvCxnSpPr>
            <p:spPr>
              <a:xfrm flipH="1">
                <a:off x="9038135" y="1904840"/>
                <a:ext cx="2506" cy="146304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Group 51"/>
          <p:cNvGrpSpPr/>
          <p:nvPr/>
        </p:nvGrpSpPr>
        <p:grpSpPr>
          <a:xfrm>
            <a:off x="8995030" y="3356357"/>
            <a:ext cx="1496738" cy="1756611"/>
            <a:chOff x="8333197" y="3416968"/>
            <a:chExt cx="1496738" cy="1756611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8333197" y="3416968"/>
              <a:ext cx="687832" cy="0"/>
            </a:xfrm>
            <a:prstGeom prst="straightConnector1">
              <a:avLst/>
            </a:prstGeom>
            <a:ln w="38100">
              <a:solidFill>
                <a:schemeClr val="accent4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9142103" y="5173579"/>
              <a:ext cx="687832" cy="0"/>
            </a:xfrm>
            <a:prstGeom prst="straightConnector1">
              <a:avLst/>
            </a:prstGeom>
            <a:ln w="38100">
              <a:solidFill>
                <a:schemeClr val="accent4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7357890" y="2567489"/>
            <a:ext cx="1735990" cy="3490769"/>
            <a:chOff x="7357890" y="2567489"/>
            <a:chExt cx="1735990" cy="3490769"/>
          </a:xfrm>
        </p:grpSpPr>
        <p:grpSp>
          <p:nvGrpSpPr>
            <p:cNvPr id="56" name="Group 55"/>
            <p:cNvGrpSpPr/>
            <p:nvPr/>
          </p:nvGrpSpPr>
          <p:grpSpPr>
            <a:xfrm>
              <a:off x="7357890" y="2567489"/>
              <a:ext cx="942957" cy="496553"/>
              <a:chOff x="7357890" y="2567489"/>
              <a:chExt cx="942957" cy="496553"/>
            </a:xfrm>
          </p:grpSpPr>
          <p:cxnSp>
            <p:nvCxnSpPr>
              <p:cNvPr id="54" name="Straight Arrow Connector 53"/>
              <p:cNvCxnSpPr/>
              <p:nvPr/>
            </p:nvCxnSpPr>
            <p:spPr>
              <a:xfrm>
                <a:off x="7459579" y="3064042"/>
                <a:ext cx="739580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7357890" y="2567489"/>
                    <a:ext cx="942957" cy="42505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𝑠𝑝𝑟𝑖𝑛𝑔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5" name="TextBox 5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57890" y="2567489"/>
                    <a:ext cx="942957" cy="425053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7" name="Group 56"/>
            <p:cNvGrpSpPr/>
            <p:nvPr/>
          </p:nvGrpSpPr>
          <p:grpSpPr>
            <a:xfrm>
              <a:off x="8150923" y="5561705"/>
              <a:ext cx="942957" cy="496553"/>
              <a:chOff x="7357890" y="2567489"/>
              <a:chExt cx="942957" cy="496553"/>
            </a:xfrm>
          </p:grpSpPr>
          <p:cxnSp>
            <p:nvCxnSpPr>
              <p:cNvPr id="58" name="Straight Arrow Connector 57"/>
              <p:cNvCxnSpPr/>
              <p:nvPr/>
            </p:nvCxnSpPr>
            <p:spPr>
              <a:xfrm>
                <a:off x="7459579" y="3064042"/>
                <a:ext cx="739580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7357890" y="2567489"/>
                    <a:ext cx="942957" cy="42505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𝑠𝑝𝑟𝑖𝑛𝑔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9" name="TextBox 5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57890" y="2567489"/>
                    <a:ext cx="942957" cy="425053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80884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/>
          </p:cNvSpPr>
          <p:nvPr/>
        </p:nvSpPr>
        <p:spPr bwMode="auto">
          <a:xfrm>
            <a:off x="815253" y="313942"/>
            <a:ext cx="72351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The Impulse-Momentum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8" name="Rectangle 4"/>
              <p:cNvSpPr>
                <a:spLocks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Impulse causes a </a:t>
                </a:r>
                <a:r>
                  <a:rPr lang="en-US" altLang="en-US" sz="2340" i="1" dirty="0">
                    <a:latin typeface="Arial" panose="020B0604020202020204" pitchFamily="34" charset="0"/>
                  </a:rPr>
                  <a:t>change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 in momentum:</a:t>
                </a:r>
              </a:p>
              <a:p>
                <a:pPr algn="l"/>
                <a:endParaRPr lang="en-US" altLang="en-US" sz="2340" i="1" dirty="0"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34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508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blipFill rotWithShape="0">
                <a:blip r:embed="rId5"/>
                <a:stretch>
                  <a:fillRect l="-2735" t="-19753" b="-1358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514" name="Group 10"/>
          <p:cNvGrpSpPr>
            <a:grpSpLocks/>
          </p:cNvGrpSpPr>
          <p:nvPr/>
        </p:nvGrpSpPr>
        <p:grpSpPr bwMode="auto">
          <a:xfrm>
            <a:off x="1982430" y="870108"/>
            <a:ext cx="5966460" cy="4136232"/>
            <a:chOff x="720" y="576"/>
            <a:chExt cx="3600" cy="2496"/>
          </a:xfrm>
        </p:grpSpPr>
        <p:pic>
          <p:nvPicPr>
            <p:cNvPr id="21512" name="Picture 8" descr="09_08FigureA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730"/>
            <a:stretch>
              <a:fillRect/>
            </a:stretch>
          </p:blipFill>
          <p:spPr bwMode="auto">
            <a:xfrm>
              <a:off x="720" y="576"/>
              <a:ext cx="3528" cy="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13" name="Picture 9" descr="09_08Figure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746" b="9171"/>
            <a:stretch>
              <a:fillRect/>
            </a:stretch>
          </p:blipFill>
          <p:spPr bwMode="auto">
            <a:xfrm>
              <a:off x="720" y="1715"/>
              <a:ext cx="3600" cy="1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4"/>
              <p:cNvSpPr>
                <a:spLocks/>
              </p:cNvSpPr>
              <p:nvPr/>
            </p:nvSpPr>
            <p:spPr bwMode="auto">
              <a:xfrm>
                <a:off x="8361459" y="1178539"/>
                <a:ext cx="3830541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From Newton’s 2nd law</a:t>
                </a:r>
              </a:p>
              <a:p>
                <a:pPr algn="l"/>
                <a:endParaRPr lang="en-US" altLang="en-US" sz="2340" dirty="0">
                  <a:latin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alt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acc>
                            <m:accPr>
                              <m:chr m:val="⃗"/>
                              <m:ctrlPr>
                                <a:rPr lang="en-US" altLang="en-US" sz="2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num>
                        <m:den>
                          <m: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altLang="en-US" sz="2400" dirty="0">
                  <a:latin typeface="Arial" panose="020B0604020202020204" pitchFamily="34" charset="0"/>
                </a:endParaRPr>
              </a:p>
              <a:p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61459" y="1178539"/>
                <a:ext cx="3830541" cy="491490"/>
              </a:xfrm>
              <a:prstGeom prst="rect">
                <a:avLst/>
              </a:prstGeom>
              <a:blipFill>
                <a:blip r:embed="rId8"/>
                <a:stretch>
                  <a:fillRect l="-4777" t="-19753" b="-19135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35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/>
          </p:cNvSpPr>
          <p:nvPr/>
        </p:nvSpPr>
        <p:spPr bwMode="auto">
          <a:xfrm>
            <a:off x="815253" y="313942"/>
            <a:ext cx="72351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The Impulse-Momentum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8" name="Rectangle 4"/>
              <p:cNvSpPr>
                <a:spLocks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Impulse causes a </a:t>
                </a:r>
                <a:r>
                  <a:rPr lang="en-US" altLang="en-US" sz="2340" i="1" dirty="0">
                    <a:latin typeface="Arial" panose="020B0604020202020204" pitchFamily="34" charset="0"/>
                  </a:rPr>
                  <a:t>change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 in momentum:</a:t>
                </a:r>
              </a:p>
              <a:p>
                <a:pPr algn="l"/>
                <a:endParaRPr lang="en-US" altLang="en-US" sz="2340" i="1" dirty="0"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34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508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blipFill rotWithShape="0">
                <a:blip r:embed="rId5"/>
                <a:stretch>
                  <a:fillRect l="-2735" t="-19753" b="-1358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514" name="Group 10"/>
          <p:cNvGrpSpPr>
            <a:grpSpLocks/>
          </p:cNvGrpSpPr>
          <p:nvPr/>
        </p:nvGrpSpPr>
        <p:grpSpPr bwMode="auto">
          <a:xfrm>
            <a:off x="1982430" y="870108"/>
            <a:ext cx="5966460" cy="4136232"/>
            <a:chOff x="720" y="576"/>
            <a:chExt cx="3600" cy="2496"/>
          </a:xfrm>
        </p:grpSpPr>
        <p:pic>
          <p:nvPicPr>
            <p:cNvPr id="21512" name="Picture 8" descr="09_08FigureA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730"/>
            <a:stretch>
              <a:fillRect/>
            </a:stretch>
          </p:blipFill>
          <p:spPr bwMode="auto">
            <a:xfrm>
              <a:off x="720" y="576"/>
              <a:ext cx="3528" cy="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13" name="Picture 9" descr="09_08Figure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746" b="9171"/>
            <a:stretch>
              <a:fillRect/>
            </a:stretch>
          </p:blipFill>
          <p:spPr bwMode="auto">
            <a:xfrm>
              <a:off x="720" y="1715"/>
              <a:ext cx="3600" cy="1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4"/>
              <p:cNvSpPr>
                <a:spLocks/>
              </p:cNvSpPr>
              <p:nvPr/>
            </p:nvSpPr>
            <p:spPr bwMode="auto">
              <a:xfrm>
                <a:off x="8361459" y="1178539"/>
                <a:ext cx="3830541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From Newton’s 2nd law</a:t>
                </a:r>
              </a:p>
              <a:p>
                <a:pPr algn="l"/>
                <a:endParaRPr lang="en-US" altLang="en-US" sz="2340" dirty="0">
                  <a:latin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alt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acc>
                            <m:accPr>
                              <m:chr m:val="⃗"/>
                              <m:ctrlPr>
                                <a:rPr lang="en-US" altLang="en-US" sz="2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num>
                        <m:den>
                          <m: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altLang="en-US" sz="2400" dirty="0">
                  <a:latin typeface="Arial" panose="020B0604020202020204" pitchFamily="34" charset="0"/>
                </a:endParaRPr>
              </a:p>
              <a:p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61459" y="1178539"/>
                <a:ext cx="3830541" cy="491490"/>
              </a:xfrm>
              <a:prstGeom prst="rect">
                <a:avLst/>
              </a:prstGeom>
              <a:blipFill>
                <a:blip r:embed="rId8"/>
                <a:stretch>
                  <a:fillRect l="-4777" t="-19753" b="-19135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9628742" y="2757595"/>
                <a:ext cx="1787284" cy="506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alt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⃗"/>
                          <m:ctrlP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8742" y="2757595"/>
                <a:ext cx="1787284" cy="50642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647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/>
          </p:cNvSpPr>
          <p:nvPr/>
        </p:nvSpPr>
        <p:spPr bwMode="auto">
          <a:xfrm>
            <a:off x="815253" y="313942"/>
            <a:ext cx="72351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The Impulse-Momentum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8" name="Rectangle 4"/>
              <p:cNvSpPr>
                <a:spLocks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Impulse causes a </a:t>
                </a:r>
                <a:r>
                  <a:rPr lang="en-US" altLang="en-US" sz="2340" i="1" dirty="0">
                    <a:latin typeface="Arial" panose="020B0604020202020204" pitchFamily="34" charset="0"/>
                  </a:rPr>
                  <a:t>change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 in momentum:</a:t>
                </a:r>
              </a:p>
              <a:p>
                <a:pPr algn="l"/>
                <a:endParaRPr lang="en-US" altLang="en-US" sz="2340" i="1" dirty="0"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34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en-US" sz="2340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acc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34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34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508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9573" y="5267425"/>
                <a:ext cx="6686550" cy="491490"/>
              </a:xfrm>
              <a:prstGeom prst="rect">
                <a:avLst/>
              </a:prstGeom>
              <a:blipFill rotWithShape="0">
                <a:blip r:embed="rId5"/>
                <a:stretch>
                  <a:fillRect l="-2735" t="-19753" b="-1358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514" name="Group 10"/>
          <p:cNvGrpSpPr>
            <a:grpSpLocks/>
          </p:cNvGrpSpPr>
          <p:nvPr/>
        </p:nvGrpSpPr>
        <p:grpSpPr bwMode="auto">
          <a:xfrm>
            <a:off x="1982430" y="870108"/>
            <a:ext cx="5966460" cy="4136232"/>
            <a:chOff x="720" y="576"/>
            <a:chExt cx="3600" cy="2496"/>
          </a:xfrm>
        </p:grpSpPr>
        <p:pic>
          <p:nvPicPr>
            <p:cNvPr id="21512" name="Picture 8" descr="09_08FigureA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730"/>
            <a:stretch>
              <a:fillRect/>
            </a:stretch>
          </p:blipFill>
          <p:spPr bwMode="auto">
            <a:xfrm>
              <a:off x="720" y="576"/>
              <a:ext cx="3528" cy="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13" name="Picture 9" descr="09_08Figure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746" b="9171"/>
            <a:stretch>
              <a:fillRect/>
            </a:stretch>
          </p:blipFill>
          <p:spPr bwMode="auto">
            <a:xfrm>
              <a:off x="720" y="1715"/>
              <a:ext cx="3600" cy="1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4"/>
              <p:cNvSpPr>
                <a:spLocks/>
              </p:cNvSpPr>
              <p:nvPr/>
            </p:nvSpPr>
            <p:spPr bwMode="auto">
              <a:xfrm>
                <a:off x="8361459" y="1178539"/>
                <a:ext cx="3830541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340" dirty="0">
                    <a:latin typeface="Arial" panose="020B0604020202020204" pitchFamily="34" charset="0"/>
                  </a:rPr>
                  <a:t>From Newton’s 2nd law</a:t>
                </a:r>
              </a:p>
              <a:p>
                <a:pPr algn="l"/>
                <a:endParaRPr lang="en-US" altLang="en-US" sz="2340" dirty="0">
                  <a:latin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alt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acc>
                            <m:accPr>
                              <m:chr m:val="⃗"/>
                              <m:ctrlPr>
                                <a:rPr lang="en-US" altLang="en-US" sz="2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num>
                        <m:den>
                          <m: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altLang="en-US" sz="2400" dirty="0">
                  <a:latin typeface="Arial" panose="020B0604020202020204" pitchFamily="34" charset="0"/>
                </a:endParaRPr>
              </a:p>
              <a:p>
                <a:endParaRPr lang="en-US" altLang="en-US" sz="234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61459" y="1178539"/>
                <a:ext cx="3830541" cy="491490"/>
              </a:xfrm>
              <a:prstGeom prst="rect">
                <a:avLst/>
              </a:prstGeom>
              <a:blipFill>
                <a:blip r:embed="rId8"/>
                <a:stretch>
                  <a:fillRect l="-4777" t="-19753" b="-19135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9628742" y="2757595"/>
                <a:ext cx="1787284" cy="506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alt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⃗"/>
                          <m:ctrlP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8742" y="2757595"/>
                <a:ext cx="1787284" cy="50642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9946376" y="3516385"/>
                <a:ext cx="1398653" cy="506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⃗"/>
                          <m:ctrlPr>
                            <a:rPr lang="en-US" altLang="en-US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6376" y="3516385"/>
                <a:ext cx="1398653" cy="50642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6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/>
          </p:cNvSpPr>
          <p:nvPr/>
        </p:nvSpPr>
        <p:spPr bwMode="auto">
          <a:xfrm>
            <a:off x="619601" y="215028"/>
            <a:ext cx="6940925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</a:t>
            </a:r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619602" y="1097280"/>
            <a:ext cx="9646920" cy="130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A </a:t>
            </a:r>
            <a:r>
              <a:rPr lang="en-US" altLang="en-US" sz="2340" b="1" dirty="0">
                <a:latin typeface="Arial" panose="020B0604020202020204" pitchFamily="34" charset="0"/>
              </a:rPr>
              <a:t>0.5 kg </a:t>
            </a:r>
            <a:r>
              <a:rPr lang="en-US" altLang="en-US" sz="2340" dirty="0">
                <a:latin typeface="Arial" panose="020B0604020202020204" pitchFamily="34" charset="0"/>
              </a:rPr>
              <a:t>hockey puck slides to the right at </a:t>
            </a:r>
            <a:r>
              <a:rPr lang="en-US" altLang="en-US" sz="2340" b="1" dirty="0">
                <a:latin typeface="Arial" panose="020B0604020202020204" pitchFamily="34" charset="0"/>
              </a:rPr>
              <a:t>10 m/s</a:t>
            </a:r>
            <a:r>
              <a:rPr lang="en-US" altLang="en-US" sz="2340" dirty="0">
                <a:latin typeface="Arial" panose="020B0604020202020204" pitchFamily="34" charset="0"/>
              </a:rPr>
              <a:t>. It is hit with a hockey stick that exerts the force shown. What is its approximate final speed?</a:t>
            </a:r>
          </a:p>
        </p:txBody>
      </p:sp>
      <p:pic>
        <p:nvPicPr>
          <p:cNvPr id="22535" name="Picture 7" descr="09 ig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040" y="2400300"/>
            <a:ext cx="6217920" cy="327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027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484848" y="245031"/>
            <a:ext cx="60693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596765" y="809387"/>
            <a:ext cx="11146055" cy="130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Two </a:t>
            </a:r>
            <a:r>
              <a:rPr lang="en-US" altLang="en-US" sz="2160" b="1" dirty="0">
                <a:latin typeface="Arial" panose="020B0604020202020204" pitchFamily="34" charset="0"/>
              </a:rPr>
              <a:t>1-kg stationary </a:t>
            </a:r>
            <a:r>
              <a:rPr lang="en-US" altLang="en-US" sz="2160" dirty="0">
                <a:latin typeface="Arial" panose="020B0604020202020204" pitchFamily="34" charset="0"/>
              </a:rPr>
              <a:t>cue balls are struck by cue sticks. The cues exert the forces shown. Which ball has the greater final speed?</a:t>
            </a:r>
          </a:p>
        </p:txBody>
      </p:sp>
      <p:pic>
        <p:nvPicPr>
          <p:cNvPr id="23561" name="Picture 9" descr="09 ig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3" y="1577340"/>
            <a:ext cx="6543675" cy="251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3" name="Rectangle 11"/>
          <p:cNvSpPr>
            <a:spLocks/>
          </p:cNvSpPr>
          <p:nvPr/>
        </p:nvSpPr>
        <p:spPr bwMode="auto">
          <a:xfrm>
            <a:off x="2438400" y="4320540"/>
            <a:ext cx="628650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457200" indent="-4572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85725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20015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>
              <a:buFont typeface="Arial" panose="020B0604020202020204" pitchFamily="34" charset="0"/>
              <a:buAutoNum type="alphaUcPeriod"/>
            </a:pPr>
            <a:r>
              <a:rPr lang="en-US" altLang="en-US" sz="2160">
                <a:latin typeface="Arial" panose="020B0604020202020204" pitchFamily="34" charset="0"/>
              </a:rPr>
              <a:t>Ball 1</a:t>
            </a:r>
          </a:p>
          <a:p>
            <a:pPr>
              <a:buFont typeface="Arial" panose="020B0604020202020204" pitchFamily="34" charset="0"/>
              <a:buAutoNum type="alphaUcPeriod"/>
            </a:pPr>
            <a:r>
              <a:rPr lang="en-US" altLang="en-US" sz="2160">
                <a:latin typeface="Arial" panose="020B0604020202020204" pitchFamily="34" charset="0"/>
              </a:rPr>
              <a:t>Ball 2</a:t>
            </a:r>
          </a:p>
          <a:p>
            <a:pPr>
              <a:buFont typeface="Arial" panose="020B0604020202020204" pitchFamily="34" charset="0"/>
              <a:buAutoNum type="alphaUcPeriod"/>
            </a:pPr>
            <a:r>
              <a:rPr lang="en-US" altLang="en-US" sz="2160">
                <a:latin typeface="Arial" panose="020B0604020202020204" pitchFamily="34" charset="0"/>
              </a:rPr>
              <a:t>Both balls have the same final speed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95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1" name="Picture 5" descr="09 ig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3" y="1577340"/>
            <a:ext cx="6543675" cy="251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102" name="Rectangle 6"/>
          <p:cNvSpPr>
            <a:spLocks/>
          </p:cNvSpPr>
          <p:nvPr/>
        </p:nvSpPr>
        <p:spPr bwMode="auto">
          <a:xfrm>
            <a:off x="2438400" y="4320540"/>
            <a:ext cx="628650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457200" indent="-4572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85725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20015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54025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en-US" altLang="en-US" sz="2160"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en-US" sz="2160"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AutoNum type="alphaUcPeriod" startAt="3"/>
            </a:pPr>
            <a:r>
              <a:rPr lang="en-US" altLang="en-US" sz="2160">
                <a:latin typeface="Arial" panose="020B0604020202020204" pitchFamily="34" charset="0"/>
              </a:rPr>
              <a:t>Both balls have the same final speed</a:t>
            </a:r>
          </a:p>
        </p:txBody>
      </p:sp>
      <p:sp>
        <p:nvSpPr>
          <p:cNvPr id="7" name="Rectangle 1"/>
          <p:cNvSpPr>
            <a:spLocks/>
          </p:cNvSpPr>
          <p:nvPr/>
        </p:nvSpPr>
        <p:spPr bwMode="auto">
          <a:xfrm>
            <a:off x="484848" y="245031"/>
            <a:ext cx="60693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596765" y="809387"/>
            <a:ext cx="11146055" cy="130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Two 1-kg stationary cue balls are struck by cue sticks. The cues exert the forces shown. Which ball has the greater final speed?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57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2082642" y="2000250"/>
            <a:ext cx="805815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>
                <a:latin typeface="Arial" panose="020B0604020202020204" pitchFamily="34" charset="0"/>
              </a:rPr>
              <a:t>In terms of the initial and final total momenta:</a:t>
            </a: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520358" y="384603"/>
            <a:ext cx="605935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The Law of Conservation of Momentum</a:t>
            </a:r>
          </a:p>
        </p:txBody>
      </p:sp>
      <p:sp>
        <p:nvSpPr>
          <p:cNvPr id="28679" name="Rectangle 7"/>
          <p:cNvSpPr>
            <a:spLocks/>
          </p:cNvSpPr>
          <p:nvPr/>
        </p:nvSpPr>
        <p:spPr bwMode="auto">
          <a:xfrm>
            <a:off x="2082642" y="3497580"/>
            <a:ext cx="805815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>
                <a:latin typeface="Arial" panose="020B0604020202020204" pitchFamily="34" charset="0"/>
              </a:rPr>
              <a:t>In terms of components:</a:t>
            </a:r>
          </a:p>
        </p:txBody>
      </p:sp>
      <p:pic>
        <p:nvPicPr>
          <p:cNvPr id="28684" name="Picture 12" descr="09 law p2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636" y="917663"/>
            <a:ext cx="8003858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5" name="Picture 13" descr="09 equ 17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42" y="4020503"/>
            <a:ext cx="7863840" cy="212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6" name="Rectangle 14"/>
          <p:cNvSpPr>
            <a:spLocks/>
          </p:cNvSpPr>
          <p:nvPr/>
        </p:nvSpPr>
        <p:spPr bwMode="auto">
          <a:xfrm>
            <a:off x="4840130" y="2523173"/>
            <a:ext cx="1611339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5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4500" i="1" dirty="0">
                <a:latin typeface="Times New Roman" panose="02020603050405020304" pitchFamily="18" charset="0"/>
              </a:rPr>
              <a:t>p</a:t>
            </a:r>
            <a:r>
              <a:rPr lang="en-US" altLang="en-US" sz="4500" baseline="-25000" dirty="0">
                <a:latin typeface="Times New Roman" panose="02020603050405020304" pitchFamily="18" charset="0"/>
              </a:rPr>
              <a:t>f</a:t>
            </a:r>
            <a:r>
              <a:rPr lang="en-US" altLang="en-US" sz="4500" dirty="0">
                <a:latin typeface="Times New Roman" panose="02020603050405020304" pitchFamily="18" charset="0"/>
              </a:rPr>
              <a:t> = </a:t>
            </a:r>
            <a:r>
              <a:rPr lang="en-US" altLang="en-US" sz="4500" i="1" dirty="0">
                <a:latin typeface="Times New Roman" panose="02020603050405020304" pitchFamily="18" charset="0"/>
              </a:rPr>
              <a:t>p</a:t>
            </a:r>
            <a:r>
              <a:rPr lang="en-US" altLang="en-US" sz="4500" baseline="-25000" dirty="0">
                <a:latin typeface="Times New Roman" panose="02020603050405020304" pitchFamily="18" charset="0"/>
              </a:rPr>
              <a:t>i</a:t>
            </a:r>
            <a:endParaRPr lang="en-US" altLang="en-US" sz="4500" dirty="0">
              <a:latin typeface="Times New Roman" panose="02020603050405020304" pitchFamily="18" charset="0"/>
            </a:endParaRPr>
          </a:p>
        </p:txBody>
      </p:sp>
      <p:sp>
        <p:nvSpPr>
          <p:cNvPr id="28687" name="Rectangle 15"/>
          <p:cNvSpPr>
            <a:spLocks/>
          </p:cNvSpPr>
          <p:nvPr/>
        </p:nvSpPr>
        <p:spPr bwMode="auto">
          <a:xfrm>
            <a:off x="5937531" y="2415971"/>
            <a:ext cx="52610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5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700" dirty="0">
                <a:sym typeface="Symbol" panose="05050102010706020507" pitchFamily="18" charset="2"/>
              </a:rPr>
              <a:t></a:t>
            </a:r>
            <a:endParaRPr lang="en-US" altLang="en-US" sz="2700" dirty="0"/>
          </a:p>
        </p:txBody>
      </p:sp>
      <p:sp>
        <p:nvSpPr>
          <p:cNvPr id="28688" name="Rectangle 16"/>
          <p:cNvSpPr>
            <a:spLocks/>
          </p:cNvSpPr>
          <p:nvPr/>
        </p:nvSpPr>
        <p:spPr bwMode="auto">
          <a:xfrm>
            <a:off x="4890524" y="2427227"/>
            <a:ext cx="52610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5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700" dirty="0">
                <a:sym typeface="Symbol" panose="05050102010706020507" pitchFamily="18" charset="2"/>
              </a:rPr>
              <a:t></a:t>
            </a:r>
            <a:endParaRPr lang="en-US" altLang="en-US" sz="27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889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590727" y="352902"/>
            <a:ext cx="6945854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Problem-solving: 1D Collision</a:t>
            </a:r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590728" y="1119915"/>
            <a:ext cx="11156988" cy="1210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/>
            <a:r>
              <a:rPr lang="en-US" altLang="en-US" sz="2340" dirty="0">
                <a:latin typeface="Arial" panose="020B0604020202020204" pitchFamily="34" charset="0"/>
              </a:rPr>
              <a:t>A curling stone, with a mass of </a:t>
            </a:r>
            <a:r>
              <a:rPr lang="en-US" altLang="en-US" sz="2340" b="1" dirty="0">
                <a:latin typeface="Arial" panose="020B0604020202020204" pitchFamily="34" charset="0"/>
              </a:rPr>
              <a:t>20.0 kg</a:t>
            </a:r>
            <a:r>
              <a:rPr lang="en-US" altLang="en-US" sz="2340" dirty="0">
                <a:latin typeface="Arial" panose="020B0604020202020204" pitchFamily="34" charset="0"/>
              </a:rPr>
              <a:t>, slides across the ice at </a:t>
            </a:r>
            <a:r>
              <a:rPr lang="en-US" altLang="en-US" sz="2340" b="1" dirty="0">
                <a:latin typeface="Arial" panose="020B0604020202020204" pitchFamily="34" charset="0"/>
              </a:rPr>
              <a:t>1.50 m/s</a:t>
            </a:r>
            <a:r>
              <a:rPr lang="en-US" altLang="en-US" sz="2340" dirty="0">
                <a:latin typeface="Arial" panose="020B0604020202020204" pitchFamily="34" charset="0"/>
              </a:rPr>
              <a:t>. It collides head on with a stationary </a:t>
            </a:r>
            <a:r>
              <a:rPr lang="en-US" altLang="en-US" sz="2340" b="1" dirty="0">
                <a:latin typeface="Arial" panose="020B0604020202020204" pitchFamily="34" charset="0"/>
              </a:rPr>
              <a:t>0.160-kg</a:t>
            </a:r>
            <a:r>
              <a:rPr lang="en-US" altLang="en-US" sz="2340" dirty="0">
                <a:latin typeface="Arial" panose="020B0604020202020204" pitchFamily="34" charset="0"/>
              </a:rPr>
              <a:t> hockey puck. After the collision, the puck’s speed is </a:t>
            </a:r>
            <a:r>
              <a:rPr lang="en-US" altLang="en-US" sz="2340" b="1" dirty="0">
                <a:latin typeface="Arial" panose="020B0604020202020204" pitchFamily="34" charset="0"/>
              </a:rPr>
              <a:t>2.50 m/s</a:t>
            </a:r>
            <a:r>
              <a:rPr lang="en-US" altLang="en-US" sz="2340" dirty="0">
                <a:latin typeface="Arial" panose="020B0604020202020204" pitchFamily="34" charset="0"/>
              </a:rPr>
              <a:t>. What is the stone’s final velocity?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2"/>
              <p:cNvSpPr>
                <a:spLocks/>
              </p:cNvSpPr>
              <p:nvPr/>
            </p:nvSpPr>
            <p:spPr bwMode="auto">
              <a:xfrm>
                <a:off x="1752654" y="2463342"/>
                <a:ext cx="8352242" cy="3760249"/>
              </a:xfrm>
              <a:prstGeom prst="rect">
                <a:avLst/>
              </a:prstGeom>
              <a:ln>
                <a:prstDash val="dash"/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tIns="0" rIns="0" bIns="0"/>
              <a:lstStyle/>
              <a:p>
                <a:pPr marL="231775" algn="l"/>
                <a:endParaRPr lang="en-US" altLang="en-US" sz="1600" b="0" dirty="0"/>
              </a:p>
              <a:p>
                <a:pPr marL="231775" algn="l">
                  <a:spcAft>
                    <a:spcPts val="600"/>
                  </a:spcAft>
                </a:pPr>
                <a:r>
                  <a:rPr lang="en-US" altLang="en-US" sz="2340" b="0" dirty="0"/>
                  <a:t>Stone: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en-US" sz="2340" b="0" dirty="0"/>
                  <a:t>  ,  Puck: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altLang="en-US" sz="2340" b="0" dirty="0"/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340" b="0" dirty="0"/>
                  <a:t>From conservation of momentum:	</a:t>
                </a:r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340" dirty="0"/>
                  <a:t>		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en-US" sz="2340" b="0" dirty="0">
                  <a:latin typeface="Cambria Math" panose="02040503050406030204" pitchFamily="18" charset="0"/>
                </a:endParaRPr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340" b="0" dirty="0"/>
                  <a:t>		</a:t>
                </a:r>
                <a14:m>
                  <m:oMath xmlns:m="http://schemas.openxmlformats.org/officeDocument/2006/math"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endParaRPr lang="en-US" altLang="en-US" sz="2340" dirty="0">
                  <a:latin typeface="Arial" panose="020B0604020202020204" pitchFamily="34" charset="0"/>
                </a:endParaRPr>
              </a:p>
              <a:p>
                <a:pPr marL="231775">
                  <a:spcAft>
                    <a:spcPts val="1200"/>
                  </a:spcAft>
                </a:pPr>
                <a:r>
                  <a:rPr lang="en-US" altLang="en-US" sz="2340" dirty="0"/>
                  <a:t>		</a:t>
                </a:r>
                <a14:m>
                  <m:oMath xmlns:m="http://schemas.openxmlformats.org/officeDocument/2006/math">
                    <m:r>
                      <a:rPr lang="en-US" altLang="en-US" sz="2340" i="0">
                        <a:latin typeface="Cambria Math" panose="02040503050406030204" pitchFamily="18" charset="0"/>
                      </a:rPr>
                      <m:t>⇒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20</m:t>
                        </m:r>
                      </m:e>
                    </m:d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1.5</m:t>
                        </m:r>
                      </m:e>
                    </m:d>
                    <m:r>
                      <a:rPr lang="en-US" altLang="en-US" sz="2340" i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0.16</m:t>
                        </m:r>
                      </m:e>
                    </m:d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altLang="en-US" sz="2340" i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20</m:t>
                        </m:r>
                      </m:e>
                    </m:d>
                    <m:sSub>
                      <m:sSubPr>
                        <m:ctrlPr>
                          <a:rPr lang="en-US" altLang="en-US" sz="234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i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i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i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0.16</m:t>
                        </m:r>
                      </m:e>
                    </m:d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2.50</m:t>
                        </m:r>
                      </m:e>
                    </m:d>
                  </m:oMath>
                </a14:m>
                <a:endParaRPr lang="en-US" altLang="en-US" sz="2340" b="0" dirty="0"/>
              </a:p>
              <a:p>
                <a:pPr marL="231775">
                  <a:spcAft>
                    <a:spcPts val="1200"/>
                  </a:spcAft>
                </a:pPr>
                <a:r>
                  <a:rPr lang="en-US" altLang="en-US" sz="2340" dirty="0">
                    <a:latin typeface="Arial" panose="020B0604020202020204" pitchFamily="34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⇒  30=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20</m:t>
                        </m:r>
                      </m:e>
                    </m:d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+0.4</m:t>
                    </m:r>
                  </m:oMath>
                </a14:m>
                <a:endParaRPr lang="en-US" altLang="en-US" sz="2340" dirty="0">
                  <a:latin typeface="Arial" panose="020B0604020202020204" pitchFamily="34" charset="0"/>
                </a:endParaRPr>
              </a:p>
              <a:p>
                <a:pPr marL="231775">
                  <a:spcAft>
                    <a:spcPts val="1200"/>
                  </a:spcAft>
                </a:pPr>
                <a:r>
                  <a:rPr lang="en-US" altLang="en-US" sz="2340" dirty="0">
                    <a:latin typeface="Arial" panose="020B0604020202020204" pitchFamily="34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⇒  </m:t>
                    </m:r>
                    <m:sSub>
                      <m:sSubPr>
                        <m:ctrlPr>
                          <a:rPr lang="en-US" altLang="en-US" sz="234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𝟏𝐟</m:t>
                        </m:r>
                      </m:sub>
                    </m:sSub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𝟒𝟖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𝐬</m:t>
                    </m:r>
                  </m:oMath>
                </a14:m>
                <a:r>
                  <a:rPr lang="en-US" altLang="en-US" sz="2340" b="1" dirty="0">
                    <a:latin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52654" y="2463342"/>
                <a:ext cx="8352242" cy="37602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prstDash val="dash"/>
                <a:headEnd/>
                <a:tailEnd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669163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590727" y="352902"/>
            <a:ext cx="6945854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Problem-solving: 1D Separation</a:t>
            </a:r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792206" y="1089860"/>
            <a:ext cx="10763072" cy="89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/>
            <a:r>
              <a:rPr lang="en-US" altLang="en-US" sz="2340" dirty="0">
                <a:latin typeface="Arial" panose="020B0604020202020204" pitchFamily="34" charset="0"/>
              </a:rPr>
              <a:t>A </a:t>
            </a:r>
            <a:r>
              <a:rPr lang="en-US" altLang="en-US" sz="2340" b="1" dirty="0">
                <a:latin typeface="Arial" panose="020B0604020202020204" pitchFamily="34" charset="0"/>
              </a:rPr>
              <a:t>50-kg</a:t>
            </a:r>
            <a:r>
              <a:rPr lang="en-US" altLang="en-US" sz="2340" dirty="0">
                <a:latin typeface="Arial" panose="020B0604020202020204" pitchFamily="34" charset="0"/>
              </a:rPr>
              <a:t> archer, standing on frictionless ice, shoots a </a:t>
            </a:r>
            <a:r>
              <a:rPr lang="en-US" altLang="en-US" sz="2340" b="1" dirty="0">
                <a:latin typeface="Arial" panose="020B0604020202020204" pitchFamily="34" charset="0"/>
              </a:rPr>
              <a:t>0.1 kg </a:t>
            </a:r>
            <a:r>
              <a:rPr lang="en-US" altLang="en-US" sz="2340" dirty="0">
                <a:latin typeface="Arial" panose="020B0604020202020204" pitchFamily="34" charset="0"/>
              </a:rPr>
              <a:t>arrow at a speed of </a:t>
            </a:r>
            <a:r>
              <a:rPr lang="en-US" altLang="en-US" sz="2340" b="1" dirty="0">
                <a:latin typeface="Arial" panose="020B0604020202020204" pitchFamily="34" charset="0"/>
              </a:rPr>
              <a:t>100 m/s</a:t>
            </a:r>
            <a:r>
              <a:rPr lang="en-US" altLang="en-US" sz="2340" dirty="0">
                <a:latin typeface="Arial" panose="020B0604020202020204" pitchFamily="34" charset="0"/>
              </a:rPr>
              <a:t>. What is the recoil speed of the archer?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2"/>
              <p:cNvSpPr>
                <a:spLocks/>
              </p:cNvSpPr>
              <p:nvPr/>
            </p:nvSpPr>
            <p:spPr bwMode="auto">
              <a:xfrm>
                <a:off x="1845645" y="2126295"/>
                <a:ext cx="8352242" cy="3760249"/>
              </a:xfrm>
              <a:prstGeom prst="rect">
                <a:avLst/>
              </a:prstGeom>
              <a:ln>
                <a:prstDash val="dash"/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tIns="0" rIns="0" bIns="0"/>
              <a:lstStyle/>
              <a:p>
                <a:pPr marL="231775" algn="l"/>
                <a:endParaRPr lang="en-US" altLang="en-US" sz="1600" b="0" dirty="0"/>
              </a:p>
              <a:p>
                <a:pPr marL="231775" algn="l">
                  <a:spcAft>
                    <a:spcPts val="600"/>
                  </a:spcAft>
                </a:pPr>
                <a:r>
                  <a:rPr lang="en-US" altLang="en-US" sz="2340" b="0" dirty="0"/>
                  <a:t>Archer: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en-US" sz="2340" b="0" dirty="0"/>
                  <a:t>  ,  Arrow: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altLang="en-US" sz="2340" b="0" dirty="0"/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340" b="0" dirty="0"/>
                  <a:t>From conservation of momentum:	</a:t>
                </a:r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340" dirty="0"/>
                  <a:t>		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en-US" sz="2340" b="0" dirty="0">
                  <a:latin typeface="Cambria Math" panose="02040503050406030204" pitchFamily="18" charset="0"/>
                </a:endParaRPr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340" b="0" dirty="0"/>
                  <a:t>		</a:t>
                </a:r>
                <a14:m>
                  <m:oMath xmlns:m="http://schemas.openxmlformats.org/officeDocument/2006/math"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endParaRPr lang="en-US" altLang="en-US" sz="2340" dirty="0">
                  <a:latin typeface="Arial" panose="020B0604020202020204" pitchFamily="34" charset="0"/>
                </a:endParaRPr>
              </a:p>
              <a:p>
                <a:pPr marL="231775">
                  <a:spcAft>
                    <a:spcPts val="1200"/>
                  </a:spcAft>
                </a:pPr>
                <a:r>
                  <a:rPr lang="en-US" altLang="en-US" sz="2340" dirty="0"/>
                  <a:t>		</a:t>
                </a:r>
                <a14:m>
                  <m:oMath xmlns:m="http://schemas.openxmlformats.org/officeDocument/2006/math">
                    <m:r>
                      <a:rPr lang="en-US" altLang="en-US" sz="2340" i="0">
                        <a:latin typeface="Cambria Math" panose="02040503050406030204" pitchFamily="18" charset="0"/>
                      </a:rPr>
                      <m:t>⇒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50</m:t>
                        </m:r>
                      </m:e>
                    </m:d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altLang="en-US" sz="2340" i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0.1</m:t>
                        </m:r>
                      </m:e>
                    </m:d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altLang="en-US" sz="2340" i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50</m:t>
                        </m:r>
                      </m:e>
                    </m:d>
                    <m:sSub>
                      <m:sSubPr>
                        <m:ctrlPr>
                          <a:rPr lang="en-US" altLang="en-US" sz="234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i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i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i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0.1</m:t>
                        </m:r>
                      </m:e>
                    </m:d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</m:d>
                  </m:oMath>
                </a14:m>
                <a:endParaRPr lang="en-US" altLang="en-US" sz="2340" b="0" dirty="0"/>
              </a:p>
              <a:p>
                <a:pPr marL="231775">
                  <a:spcAft>
                    <a:spcPts val="1200"/>
                  </a:spcAft>
                </a:pPr>
                <a:r>
                  <a:rPr lang="en-US" altLang="en-US" sz="2340" dirty="0">
                    <a:latin typeface="Arial" panose="020B0604020202020204" pitchFamily="34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⇒  0=</m:t>
                    </m:r>
                    <m:d>
                      <m:d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50</m:t>
                        </m:r>
                      </m:e>
                    </m:d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en-US" sz="234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10</a:t>
                </a:r>
              </a:p>
              <a:p>
                <a:pPr marL="231775">
                  <a:spcAft>
                    <a:spcPts val="1200"/>
                  </a:spcAft>
                </a:pPr>
                <a:r>
                  <a:rPr lang="en-US" altLang="en-US" sz="2340" dirty="0">
                    <a:latin typeface="Arial" panose="020B0604020202020204" pitchFamily="34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en-US" sz="2340" b="0" i="0" smtClean="0">
                        <a:latin typeface="Cambria Math" panose="02040503050406030204" pitchFamily="18" charset="0"/>
                      </a:rPr>
                      <m:t>⇒  </m:t>
                    </m:r>
                    <m:sSub>
                      <m:sSubPr>
                        <m:ctrlPr>
                          <a:rPr lang="en-US" altLang="en-US" sz="234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𝟏𝐟</m:t>
                        </m:r>
                      </m:sub>
                    </m:sSub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340" b="1" i="0" smtClean="0">
                        <a:latin typeface="Cambria Math" panose="02040503050406030204" pitchFamily="18" charset="0"/>
                      </a:rPr>
                      <m:t>𝐬</m:t>
                    </m:r>
                  </m:oMath>
                </a14:m>
                <a:r>
                  <a:rPr lang="en-US" altLang="en-US" sz="2340" b="1" dirty="0">
                    <a:latin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5645" y="2126295"/>
                <a:ext cx="8352242" cy="37602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prstDash val="dash"/>
                <a:headEnd/>
                <a:tailEnd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52065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590727" y="352902"/>
            <a:ext cx="6945854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Problem-solving: 2D Collision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22" name="Rectangle 2"/>
              <p:cNvSpPr>
                <a:spLocks/>
              </p:cNvSpPr>
              <p:nvPr/>
            </p:nvSpPr>
            <p:spPr bwMode="auto">
              <a:xfrm>
                <a:off x="976393" y="996872"/>
                <a:ext cx="10585343" cy="12658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just"/>
                <a:r>
                  <a:rPr lang="en-US" altLang="en-US" sz="2340" dirty="0">
                    <a:latin typeface="Arial" panose="020B0604020202020204" pitchFamily="34" charset="0"/>
                  </a:rPr>
                  <a:t>A </a:t>
                </a:r>
                <a:r>
                  <a:rPr lang="en-US" altLang="en-US" sz="2340" b="1" dirty="0">
                    <a:latin typeface="Arial" panose="020B0604020202020204" pitchFamily="34" charset="0"/>
                  </a:rPr>
                  <a:t>0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.</a:t>
                </a:r>
                <a:r>
                  <a:rPr lang="en-US" altLang="en-US" sz="2340" b="1" dirty="0">
                    <a:latin typeface="Arial" panose="020B0604020202020204" pitchFamily="34" charset="0"/>
                  </a:rPr>
                  <a:t>50-kg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 ball travelling to the right at </a:t>
                </a:r>
                <a:r>
                  <a:rPr lang="en-US" altLang="en-US" sz="2340" b="1" dirty="0">
                    <a:latin typeface="Arial" panose="020B0604020202020204" pitchFamily="34" charset="0"/>
                  </a:rPr>
                  <a:t>4 m/s 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collides with and bounces off another ball at rest. The velocity 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𝟏𝐟</m:t>
                        </m:r>
                      </m:sub>
                    </m:sSub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of the first ball after the collision is </a:t>
                </a:r>
                <a:r>
                  <a:rPr lang="en-US" altLang="en-US" sz="2340" b="1" dirty="0">
                    <a:latin typeface="Arial" panose="020B0604020202020204" pitchFamily="34" charset="0"/>
                  </a:rPr>
                  <a:t>(2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en-US" sz="2340" b="1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b="1" i="1" dirty="0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acc>
                  </m:oMath>
                </a14:m>
                <a:r>
                  <a:rPr lang="en-US" altLang="en-US" sz="2340" b="1" dirty="0">
                    <a:latin typeface="Arial" panose="020B0604020202020204" pitchFamily="34" charset="0"/>
                  </a:rPr>
                  <a:t>+3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en-US" sz="2340" b="1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b="1" i="1" dirty="0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acc>
                  </m:oMath>
                </a14:m>
                <a:r>
                  <a:rPr lang="en-US" altLang="en-US" sz="2340" b="1" dirty="0">
                    <a:latin typeface="Arial" panose="020B0604020202020204" pitchFamily="34" charset="0"/>
                  </a:rPr>
                  <a:t>) m/s.</a:t>
                </a:r>
                <a:r>
                  <a:rPr lang="en-US" altLang="en-US" sz="2340" dirty="0">
                    <a:latin typeface="Arial" panose="020B0604020202020204" pitchFamily="34" charset="0"/>
                  </a:rPr>
                  <a:t> Find the momentum 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340" b="1">
                            <a:latin typeface="Cambria Math" panose="02040503050406030204" pitchFamily="18" charset="0"/>
                          </a:rPr>
                          <m:t>𝐩</m:t>
                        </m:r>
                      </m:e>
                      <m:sub>
                        <m:r>
                          <a:rPr lang="en-US" altLang="en-US" sz="2340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en-US" sz="2340" b="1">
                            <a:latin typeface="Cambria Math" panose="02040503050406030204" pitchFamily="18" charset="0"/>
                          </a:rPr>
                          <m:t>𝐟</m:t>
                        </m:r>
                      </m:sub>
                    </m:sSub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of the second ball.</a:t>
                </a:r>
              </a:p>
            </p:txBody>
          </p:sp>
        </mc:Choice>
        <mc:Fallback xmlns="">
          <p:sp>
            <p:nvSpPr>
              <p:cNvPr id="30722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6393" y="996872"/>
                <a:ext cx="10585343" cy="1265882"/>
              </a:xfrm>
              <a:prstGeom prst="rect">
                <a:avLst/>
              </a:prstGeom>
              <a:blipFill>
                <a:blip r:embed="rId6"/>
                <a:stretch>
                  <a:fillRect l="-1727" t="-8213" r="-167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06372" y="6356350"/>
            <a:ext cx="1047427" cy="292423"/>
          </a:xfrm>
        </p:spPr>
        <p:txBody>
          <a:bodyPr/>
          <a:lstStyle/>
          <a:p>
            <a:fld id="{A9A02BFA-1522-4890-AA2B-CDF5F633B528}" type="slidenum">
              <a:rPr lang="en-US" smtClean="0"/>
              <a:t>29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2"/>
              <p:cNvSpPr>
                <a:spLocks/>
              </p:cNvSpPr>
              <p:nvPr/>
            </p:nvSpPr>
            <p:spPr bwMode="auto">
              <a:xfrm>
                <a:off x="590727" y="2376102"/>
                <a:ext cx="5562544" cy="3265282"/>
              </a:xfrm>
              <a:prstGeom prst="rect">
                <a:avLst/>
              </a:prstGeom>
              <a:ln>
                <a:prstDash val="dash"/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tIns="0" rIns="0" bIns="0"/>
              <a:lstStyle/>
              <a:p>
                <a:pPr marL="231775" algn="l"/>
                <a:endParaRPr lang="en-US" altLang="en-US" sz="2200" b="0" dirty="0"/>
              </a:p>
              <a:p>
                <a:pPr marL="231775" algn="l">
                  <a:spcAft>
                    <a:spcPts val="600"/>
                  </a:spcAft>
                </a:pPr>
                <a:r>
                  <a:rPr lang="en-US" altLang="en-US" sz="2200" b="0" dirty="0"/>
                  <a:t>First ball: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en-US" sz="2200" b="0" dirty="0"/>
                  <a:t>  ,  Second ball: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altLang="en-US" sz="2200" b="0" dirty="0"/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200" b="0" dirty="0"/>
                  <a:t>From conservation of momentum:	</a:t>
                </a:r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200" dirty="0"/>
                  <a:t>x-direction:		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ix</m:t>
                        </m:r>
                      </m:sub>
                    </m:sSub>
                    <m:r>
                      <a:rPr lang="en-US" altLang="en-US" sz="22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fx</m:t>
                        </m:r>
                      </m:sub>
                    </m:sSub>
                  </m:oMath>
                </a14:m>
                <a:endParaRPr lang="en-US" altLang="en-US" sz="2200" b="0" dirty="0">
                  <a:latin typeface="Cambria Math" panose="02040503050406030204" pitchFamily="18" charset="0"/>
                </a:endParaRPr>
              </a:p>
              <a:p>
                <a:pPr marL="231775" algn="l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ix</m:t>
                          </m:r>
                        </m:sub>
                      </m:sSub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ix</m:t>
                          </m:r>
                        </m:sub>
                      </m:sSub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fx</m:t>
                          </m:r>
                        </m:sub>
                      </m:sSub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fx</m:t>
                          </m:r>
                        </m:sub>
                      </m:sSub>
                    </m:oMath>
                  </m:oMathPara>
                </a14:m>
                <a:endParaRPr lang="en-US" altLang="en-US" sz="2200" dirty="0">
                  <a:latin typeface="Arial" panose="020B0604020202020204" pitchFamily="34" charset="0"/>
                </a:endParaRPr>
              </a:p>
              <a:p>
                <a:pPr marL="231775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⇒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0.50</m:t>
                          </m:r>
                        </m:e>
                      </m:d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en-US" sz="22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en-US" alt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0.50</m:t>
                          </m:r>
                        </m:e>
                      </m:d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(2)</m:t>
                      </m:r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fx</m:t>
                          </m:r>
                        </m:sub>
                      </m:sSub>
                    </m:oMath>
                  </m:oMathPara>
                </a14:m>
                <a:endParaRPr lang="en-US" altLang="en-US" sz="2200" b="0" i="0" dirty="0">
                  <a:latin typeface="Cambria Math" panose="02040503050406030204" pitchFamily="18" charset="0"/>
                </a:endParaRPr>
              </a:p>
              <a:p>
                <a:pPr marL="231775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altLang="en-US" sz="2200" b="0" i="0" smtClean="0">
                        <a:latin typeface="Cambria Math" panose="02040503050406030204" pitchFamily="18" charset="0"/>
                      </a:rPr>
                      <m:t>⇒  </m:t>
                    </m:r>
                    <m:sSub>
                      <m:sSubPr>
                        <m:ctrlPr>
                          <a:rPr lang="en-US" alt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200" b="1" i="0" smtClean="0">
                            <a:latin typeface="Cambria Math" panose="02040503050406030204" pitchFamily="18" charset="0"/>
                          </a:rPr>
                          <m:t>𝐩</m:t>
                        </m:r>
                      </m:e>
                      <m:sub>
                        <m:r>
                          <a:rPr lang="en-US" altLang="en-US" sz="2200" b="1" i="0" smtClean="0">
                            <a:latin typeface="Cambria Math" panose="02040503050406030204" pitchFamily="18" charset="0"/>
                          </a:rPr>
                          <m:t>𝟐𝐟𝐱</m:t>
                        </m:r>
                      </m:sub>
                    </m:sSub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𝐤𝐠𝐦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𝐬</m:t>
                    </m:r>
                  </m:oMath>
                </a14:m>
                <a:r>
                  <a:rPr lang="en-US" altLang="en-US" sz="2200" dirty="0">
                    <a:latin typeface="Arial" panose="020B0604020202020204" pitchFamily="34" charset="0"/>
                  </a:rPr>
                  <a:t>		</a:t>
                </a:r>
                <a:endParaRPr lang="en-US" altLang="en-US" sz="2200" b="1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727" y="2376102"/>
                <a:ext cx="5562544" cy="32652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prstDash val="dash"/>
                <a:headEnd/>
                <a:tailEnd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2"/>
              <p:cNvSpPr>
                <a:spLocks/>
              </p:cNvSpPr>
              <p:nvPr/>
            </p:nvSpPr>
            <p:spPr bwMode="auto">
              <a:xfrm>
                <a:off x="6153271" y="2376102"/>
                <a:ext cx="5408465" cy="3265282"/>
              </a:xfrm>
              <a:prstGeom prst="rect">
                <a:avLst/>
              </a:prstGeom>
              <a:ln>
                <a:prstDash val="dash"/>
                <a:headEnd/>
                <a:tailEnd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tIns="0" rIns="0" bIns="0"/>
              <a:lstStyle/>
              <a:p>
                <a:pPr marL="231775" algn="l"/>
                <a:endParaRPr lang="en-US" altLang="en-US" sz="2200" b="0" dirty="0"/>
              </a:p>
              <a:p>
                <a:pPr marL="231775" algn="l">
                  <a:spcAft>
                    <a:spcPts val="600"/>
                  </a:spcAft>
                </a:pPr>
                <a:endParaRPr lang="en-US" altLang="en-US" sz="2200" b="0" dirty="0"/>
              </a:p>
              <a:p>
                <a:pPr marL="231775" algn="l">
                  <a:spcAft>
                    <a:spcPts val="600"/>
                  </a:spcAft>
                </a:pPr>
                <a:r>
                  <a:rPr lang="en-US" altLang="en-US" sz="2200" b="0" dirty="0"/>
                  <a:t>	</a:t>
                </a:r>
              </a:p>
              <a:p>
                <a:pPr marL="231775" algn="l">
                  <a:spcAft>
                    <a:spcPts val="1200"/>
                  </a:spcAft>
                </a:pPr>
                <a:r>
                  <a:rPr lang="en-US" altLang="en-US" sz="2200" dirty="0"/>
                  <a:t>y-direction:		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iy</m:t>
                        </m:r>
                      </m:sub>
                    </m:sSub>
                    <m:r>
                      <a:rPr lang="en-US" altLang="en-US" sz="22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fy</m:t>
                        </m:r>
                      </m:sub>
                    </m:sSub>
                  </m:oMath>
                </a14:m>
                <a:endParaRPr lang="en-US" altLang="en-US" sz="2200" b="0" dirty="0">
                  <a:latin typeface="Cambria Math" panose="02040503050406030204" pitchFamily="18" charset="0"/>
                </a:endParaRPr>
              </a:p>
              <a:p>
                <a:pPr marL="231775" algn="l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iy</m:t>
                          </m:r>
                        </m:sub>
                      </m:sSub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iy</m:t>
                          </m:r>
                        </m:sub>
                      </m:sSub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fy</m:t>
                          </m:r>
                        </m:sub>
                      </m:sSub>
                      <m: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fy</m:t>
                          </m:r>
                        </m:sub>
                      </m:sSub>
                    </m:oMath>
                  </m:oMathPara>
                </a14:m>
                <a:endParaRPr lang="en-US" altLang="en-US" sz="2200" dirty="0">
                  <a:latin typeface="Arial" panose="020B0604020202020204" pitchFamily="34" charset="0"/>
                </a:endParaRPr>
              </a:p>
              <a:p>
                <a:pPr marL="231775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⇒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0.50</m:t>
                          </m:r>
                        </m:e>
                      </m:d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en-US" sz="22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en-US" altLang="en-US" sz="2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0.50</m:t>
                          </m:r>
                        </m:e>
                      </m:d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(3)</m:t>
                      </m:r>
                      <m:r>
                        <a:rPr lang="en-US" altLang="en-US" sz="22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fy</m:t>
                          </m:r>
                        </m:sub>
                      </m:sSub>
                    </m:oMath>
                  </m:oMathPara>
                </a14:m>
                <a:endParaRPr lang="en-US" altLang="en-US" sz="2200" b="0" i="0" dirty="0">
                  <a:latin typeface="Cambria Math" panose="02040503050406030204" pitchFamily="18" charset="0"/>
                </a:endParaRPr>
              </a:p>
              <a:p>
                <a:pPr marL="231775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altLang="en-US" sz="2200" b="0" i="0" smtClean="0">
                        <a:latin typeface="Cambria Math" panose="02040503050406030204" pitchFamily="18" charset="0"/>
                      </a:rPr>
                      <m:t>⇒  </m:t>
                    </m:r>
                    <m:sSub>
                      <m:sSubPr>
                        <m:ctrlPr>
                          <a:rPr lang="en-US" alt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200" b="1" i="0" smtClean="0">
                            <a:latin typeface="Cambria Math" panose="02040503050406030204" pitchFamily="18" charset="0"/>
                          </a:rPr>
                          <m:t>𝐩</m:t>
                        </m:r>
                      </m:e>
                      <m:sub>
                        <m:r>
                          <a:rPr lang="en-US" altLang="en-US" sz="2200" b="1" i="0" smtClean="0">
                            <a:latin typeface="Cambria Math" panose="02040503050406030204" pitchFamily="18" charset="0"/>
                          </a:rPr>
                          <m:t>𝟐𝐟𝐲</m:t>
                        </m:r>
                      </m:sub>
                    </m:sSub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𝐤𝐠𝐦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200" b="1" i="0" smtClean="0">
                        <a:latin typeface="Cambria Math" panose="02040503050406030204" pitchFamily="18" charset="0"/>
                      </a:rPr>
                      <m:t>𝐬</m:t>
                    </m:r>
                  </m:oMath>
                </a14:m>
                <a:r>
                  <a:rPr lang="en-US" altLang="en-US" sz="2200" dirty="0">
                    <a:latin typeface="Arial" panose="020B0604020202020204" pitchFamily="34" charset="0"/>
                  </a:rPr>
                  <a:t>		</a:t>
                </a:r>
                <a:endParaRPr lang="en-US" altLang="en-US" sz="2200" b="1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3271" y="2376102"/>
                <a:ext cx="5408465" cy="326528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prstDash val="dash"/>
                <a:headEnd/>
                <a:tailEnd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18559" y="5872485"/>
                <a:ext cx="5269424" cy="4616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 anchor="t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𝐩</m:t>
                          </m:r>
                        </m:e>
                        <m:sub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𝟐𝐟</m:t>
                          </m:r>
                        </m:sub>
                      </m:sSub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en-US" sz="2400" b="1" dirty="0">
                          <a:latin typeface="Arial" panose="020B0604020202020204" pitchFamily="34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altLang="en-US" sz="2400" b="1" dirty="0" smtClean="0">
                          <a:latin typeface="Arial" panose="020B0604020202020204" pitchFamily="34" charset="0"/>
                        </a:rPr>
                        <m:t>1</m:t>
                      </m:r>
                      <m:acc>
                        <m:accPr>
                          <m:chr m:val="̂"/>
                          <m:ctrlPr>
                            <a:rPr lang="en-US" altLang="en-US" sz="2400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1" i="0" dirty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acc>
                      <m:r>
                        <m:rPr>
                          <m:nor/>
                        </m:rPr>
                        <a:rPr lang="en-US" altLang="en-US" sz="2400" b="1" dirty="0" smtClean="0">
                          <a:latin typeface="Cambria Math" panose="02040503050406030204" pitchFamily="18" charset="0"/>
                        </a:rPr>
                        <m:t> − </m:t>
                      </m:r>
                      <m:r>
                        <m:rPr>
                          <m:nor/>
                        </m:rPr>
                        <a:rPr lang="en-US" altLang="en-US" sz="2400" b="1" dirty="0" smtClean="0">
                          <a:latin typeface="Arial" panose="020B0604020202020204" pitchFamily="34" charset="0"/>
                        </a:rPr>
                        <m:t>1.5</m:t>
                      </m:r>
                      <m:acc>
                        <m:accPr>
                          <m:chr m:val="̂"/>
                          <m:ctrlPr>
                            <a:rPr lang="en-US" altLang="en-US" sz="2400" b="1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b="1" i="0" dirty="0">
                              <a:latin typeface="Cambria Math" panose="02040503050406030204" pitchFamily="18" charset="0"/>
                            </a:rPr>
                            <m:t>𝐲</m:t>
                          </m:r>
                        </m:e>
                      </m:acc>
                      <m:r>
                        <m:rPr>
                          <m:nor/>
                        </m:rPr>
                        <a:rPr lang="en-US" altLang="en-US" sz="2400" b="1" dirty="0">
                          <a:latin typeface="Arial" panose="020B0604020202020204" pitchFamily="34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n-US" altLang="en-US" sz="2400" b="1" dirty="0" smtClean="0">
                          <a:latin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en-US" sz="2400" b="1" dirty="0" smtClean="0">
                          <a:latin typeface="Arial" panose="020B0604020202020204" pitchFamily="34" charset="0"/>
                        </a:rPr>
                        <m:t>kgm</m:t>
                      </m:r>
                      <m:r>
                        <m:rPr>
                          <m:nor/>
                        </m:rPr>
                        <a:rPr lang="en-US" altLang="en-US" sz="2400" b="1" dirty="0" smtClean="0">
                          <a:latin typeface="Arial" panose="020B0604020202020204" pitchFamily="34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US" altLang="en-US" sz="2400" b="1" dirty="0" smtClean="0">
                          <a:latin typeface="Arial" panose="020B0604020202020204" pitchFamily="34" charset="0"/>
                        </a:rPr>
                        <m:t>s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8559" y="5872485"/>
                <a:ext cx="5269424" cy="461665"/>
              </a:xfrm>
              <a:prstGeom prst="rect">
                <a:avLst/>
              </a:prstGeom>
              <a:blipFill>
                <a:blip r:embed="rId9"/>
                <a:stretch>
                  <a:fillRect t="-3846" b="-1410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475450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" grpId="0" animBg="1"/>
    </p:bld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2212743" y="5123949"/>
            <a:ext cx="7990035" cy="49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The spring force is directed opposite to the displacement: </a:t>
            </a:r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674466" y="406034"/>
            <a:ext cx="565674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 sz="4000" b="1" dirty="0">
                <a:latin typeface="+mj-lt"/>
              </a:rPr>
              <a:t>Direction of the spring force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584" name="Rectangle 8"/>
              <p:cNvSpPr>
                <a:spLocks/>
              </p:cNvSpPr>
              <p:nvPr/>
            </p:nvSpPr>
            <p:spPr bwMode="auto">
              <a:xfrm>
                <a:off x="4781550" y="5623560"/>
                <a:ext cx="2543260" cy="523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2400" dirty="0"/>
                  <a:t>i.e.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400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en-US" sz="2400" i="1" dirty="0" smtClean="0">
                            <a:latin typeface="Cambria Math" panose="02040503050406030204" pitchFamily="18" charset="0"/>
                          </a:rPr>
                          <m:t>𝑠𝑝𝑟𝑖𝑛𝑔</m:t>
                        </m:r>
                      </m:sub>
                    </m:sSub>
                  </m:oMath>
                </a14:m>
                <a:r>
                  <a:rPr lang="en-US" altLang="en-US" sz="2400" dirty="0">
                    <a:latin typeface="Times New Roman" panose="02020603050405020304" pitchFamily="18" charset="0"/>
                  </a:rPr>
                  <a:t> </a:t>
                </a:r>
                <a:r>
                  <a:rPr lang="en-US" altLang="en-US" sz="2800" dirty="0">
                    <a:latin typeface="Times New Roman" panose="02020603050405020304" pitchFamily="18" charset="0"/>
                  </a:rPr>
                  <a:t>||</a:t>
                </a:r>
                <a:r>
                  <a:rPr lang="en-US" altLang="en-US" sz="2400" dirty="0">
                    <a:latin typeface="Times New Roman" panose="02020603050405020304" pitchFamily="18" charset="0"/>
                  </a:rPr>
                  <a:t> (-∆</a:t>
                </a:r>
                <a:r>
                  <a:rPr lang="en-US" altLang="en-US" sz="2400" i="1" dirty="0">
                    <a:latin typeface="Times New Roman" panose="02020603050405020304" pitchFamily="18" charset="0"/>
                  </a:rPr>
                  <a:t>x</a:t>
                </a:r>
                <a:r>
                  <a:rPr lang="en-US" altLang="en-US" sz="2400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584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81550" y="5623560"/>
                <a:ext cx="2543260" cy="523220"/>
              </a:xfrm>
              <a:prstGeom prst="rect">
                <a:avLst/>
              </a:prstGeom>
              <a:blipFill>
                <a:blip r:embed="rId5"/>
                <a:stretch>
                  <a:fillRect l="-3589" t="-15294" r="-2871" b="-2941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6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585" name="Picture 9" descr="08_19Figur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1"/>
          <a:stretch>
            <a:fillRect/>
          </a:stretch>
        </p:blipFill>
        <p:spPr bwMode="auto">
          <a:xfrm>
            <a:off x="3728477" y="1582925"/>
            <a:ext cx="4303881" cy="279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366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604" y="2080341"/>
            <a:ext cx="10515600" cy="2228613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Work and </a:t>
            </a:r>
            <a:r>
              <a:rPr lang="en-US" sz="5400" dirty="0" smtClean="0"/>
              <a:t>Energy</a:t>
            </a:r>
            <a:br>
              <a:rPr lang="en-US" sz="5400" dirty="0" smtClean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3100" dirty="0" err="1" smtClean="0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 Chapter 7</a:t>
            </a:r>
            <a:endParaRPr lang="en-US" sz="3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482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/>
          </p:cNvSpPr>
          <p:nvPr/>
        </p:nvSpPr>
        <p:spPr bwMode="auto">
          <a:xfrm>
            <a:off x="744730" y="427347"/>
            <a:ext cx="7130891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Work done by a constant force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44730" y="1263897"/>
                <a:ext cx="10849862" cy="38313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2000" dirty="0">
                    <a:latin typeface="Arial" panose="020B0604020202020204" pitchFamily="34" charset="0"/>
                  </a:rPr>
                  <a:t>Work done on an object by a constant force applied to the object is defined to be the product of the force and the displacement of the object in the direction of the force</a:t>
                </a:r>
              </a:p>
              <a:p>
                <a:endParaRPr lang="en-US" altLang="en-US" sz="2000" dirty="0">
                  <a:latin typeface="Arial" panose="020B0604020202020204" pitchFamily="34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For an object that moves only in the </a:t>
                </a:r>
                <a:r>
                  <a:rPr lang="en-US" altLang="en-US" sz="2000" i="1" dirty="0"/>
                  <a:t>x</a:t>
                </a:r>
                <a:r>
                  <a:rPr lang="en-US" altLang="en-US" sz="2000" dirty="0">
                    <a:latin typeface="Arial" panose="020B0604020202020204" pitchFamily="34" charset="0"/>
                  </a:rPr>
                  <a:t> direction, work done is </a:t>
                </a:r>
              </a:p>
              <a:p>
                <a:endParaRPr lang="en-US" altLang="en-US" sz="20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000" b="0" i="0" dirty="0">
                    <a:latin typeface="+mj-lt"/>
                  </a:rPr>
                  <a:t>× 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alt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endParaRPr lang="en-US" altLang="en-US" sz="2000" dirty="0">
                  <a:latin typeface="Arial" panose="020B0604020202020204" pitchFamily="34" charset="0"/>
                </a:endParaRPr>
              </a:p>
              <a:p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In general, force and displacement are vectors. The most general expression for work done is</a:t>
                </a:r>
              </a:p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0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alt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0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en-US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altLang="en-US" sz="2000" b="0" i="1" smtClean="0">
                          <a:latin typeface="Cambria Math" panose="02040503050406030204" pitchFamily="18" charset="0"/>
                        </a:rPr>
                        <m:t>||</m:t>
                      </m:r>
                      <m:acc>
                        <m:accPr>
                          <m:chr m:val="⃗"/>
                          <m:ctrlPr>
                            <a:rPr lang="en-US" altLang="en-US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alt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func>
                        <m:funcPr>
                          <m:ctrlPr>
                            <a:rPr lang="en-US" alt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alt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altLang="en-US" sz="2000" dirty="0">
                  <a:latin typeface="Arial" panose="020B0604020202020204" pitchFamily="34" charset="0"/>
                </a:endParaRPr>
              </a:p>
              <a:p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730" y="1263897"/>
                <a:ext cx="10849862" cy="3831305"/>
              </a:xfrm>
              <a:prstGeom prst="rect">
                <a:avLst/>
              </a:prstGeom>
              <a:blipFill>
                <a:blip r:embed="rId4"/>
                <a:stretch>
                  <a:fillRect l="-562" t="-636" r="-10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2150" y="4541003"/>
            <a:ext cx="6221554" cy="154748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31221" y="6197846"/>
            <a:ext cx="9879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ability to do work is called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of the system (unit of both work and energy – Joule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24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150" y="2190888"/>
            <a:ext cx="7871929" cy="4045320"/>
          </a:xfrm>
          <a:prstGeom prst="rect">
            <a:avLst/>
          </a:prstGeom>
        </p:spPr>
      </p:pic>
      <p:sp>
        <p:nvSpPr>
          <p:cNvPr id="3" name="Rectangle 1"/>
          <p:cNvSpPr>
            <a:spLocks/>
          </p:cNvSpPr>
          <p:nvPr/>
        </p:nvSpPr>
        <p:spPr bwMode="auto">
          <a:xfrm>
            <a:off x="744730" y="427347"/>
            <a:ext cx="7130891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Positive and Negative Work</a:t>
            </a:r>
          </a:p>
        </p:txBody>
      </p:sp>
      <p:sp>
        <p:nvSpPr>
          <p:cNvPr id="4" name="Rectangle 3"/>
          <p:cNvSpPr/>
          <p:nvPr/>
        </p:nvSpPr>
        <p:spPr>
          <a:xfrm>
            <a:off x="844296" y="1109764"/>
            <a:ext cx="10814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latin typeface="Arial" panose="020B0604020202020204" pitchFamily="34" charset="0"/>
              </a:rPr>
              <a:t>The direction of the force applied relative to the displacement of the object determines whether positive or negative work is done</a:t>
            </a:r>
          </a:p>
        </p:txBody>
      </p:sp>
      <p:sp>
        <p:nvSpPr>
          <p:cNvPr id="5" name="Rectangle 4"/>
          <p:cNvSpPr/>
          <p:nvPr/>
        </p:nvSpPr>
        <p:spPr>
          <a:xfrm>
            <a:off x="2552414" y="6301669"/>
            <a:ext cx="1591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 panose="020B0604020202020204" pitchFamily="34" charset="0"/>
              </a:rPr>
              <a:t>Positive Work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31678" y="6257735"/>
            <a:ext cx="1693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 panose="020B0604020202020204" pitchFamily="34" charset="0"/>
              </a:rPr>
              <a:t>Negative Work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19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/>
          </p:cNvSpPr>
          <p:nvPr/>
        </p:nvSpPr>
        <p:spPr bwMode="auto">
          <a:xfrm>
            <a:off x="684017" y="91440"/>
            <a:ext cx="3843215" cy="53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Some forms of energy</a:t>
            </a:r>
          </a:p>
        </p:txBody>
      </p:sp>
      <p:grpSp>
        <p:nvGrpSpPr>
          <p:cNvPr id="19485" name="Group 29"/>
          <p:cNvGrpSpPr>
            <a:grpSpLocks/>
          </p:cNvGrpSpPr>
          <p:nvPr/>
        </p:nvGrpSpPr>
        <p:grpSpPr bwMode="auto">
          <a:xfrm>
            <a:off x="1638300" y="628650"/>
            <a:ext cx="8823960" cy="2731770"/>
            <a:chOff x="80" y="440"/>
            <a:chExt cx="6176" cy="1912"/>
          </a:xfrm>
        </p:grpSpPr>
        <p:sp>
          <p:nvSpPr>
            <p:cNvPr id="19460" name="Rectangle 4"/>
            <p:cNvSpPr>
              <a:spLocks/>
            </p:cNvSpPr>
            <p:nvPr/>
          </p:nvSpPr>
          <p:spPr bwMode="auto">
            <a:xfrm>
              <a:off x="80" y="456"/>
              <a:ext cx="6176" cy="1896"/>
            </a:xfrm>
            <a:prstGeom prst="rect">
              <a:avLst/>
            </a:prstGeom>
            <a:solidFill>
              <a:srgbClr val="041AFF">
                <a:alpha val="9804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20" dirty="0"/>
            </a:p>
          </p:txBody>
        </p:sp>
        <p:pic>
          <p:nvPicPr>
            <p:cNvPr id="1946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" y="824"/>
              <a:ext cx="1937" cy="1304"/>
            </a:xfrm>
            <a:prstGeom prst="rect">
              <a:avLst/>
            </a:prstGeom>
            <a:noFill/>
            <a:ln>
              <a:noFill/>
            </a:ln>
            <a:effectLst>
              <a:outerShdw dist="63500" dir="2700000" algn="ctr" rotWithShape="0">
                <a:schemeClr val="bg2">
                  <a:alpha val="7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2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1" y="824"/>
              <a:ext cx="1938" cy="1281"/>
            </a:xfrm>
            <a:prstGeom prst="rect">
              <a:avLst/>
            </a:prstGeom>
            <a:noFill/>
            <a:ln>
              <a:noFill/>
            </a:ln>
            <a:effectLst>
              <a:outerShdw dist="63500" dir="2700000" algn="ctr" rotWithShape="0">
                <a:schemeClr val="bg2">
                  <a:alpha val="7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3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1" y="824"/>
              <a:ext cx="1944" cy="1296"/>
            </a:xfrm>
            <a:prstGeom prst="rect">
              <a:avLst/>
            </a:prstGeom>
            <a:noFill/>
            <a:ln>
              <a:noFill/>
            </a:ln>
            <a:effectLst>
              <a:outerShdw dist="63500" dir="2700000" algn="ctr" rotWithShape="0">
                <a:schemeClr val="bg2">
                  <a:alpha val="7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Rectangle 8"/>
            <p:cNvSpPr>
              <a:spLocks/>
            </p:cNvSpPr>
            <p:nvPr/>
          </p:nvSpPr>
          <p:spPr bwMode="auto">
            <a:xfrm>
              <a:off x="166" y="440"/>
              <a:ext cx="5978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altLang="en-US" sz="1620">
                  <a:latin typeface="Arial" panose="020B0604020202020204" pitchFamily="34" charset="0"/>
                </a:rPr>
                <a:t>Mechanical Energy</a:t>
              </a:r>
            </a:p>
          </p:txBody>
        </p:sp>
        <p:pic>
          <p:nvPicPr>
            <p:cNvPr id="19465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848"/>
              <a:ext cx="426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6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8" y="880"/>
              <a:ext cx="392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7" name="Picture 1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" y="888"/>
              <a:ext cx="424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468" name="Group 12"/>
          <p:cNvGrpSpPr>
            <a:grpSpLocks/>
          </p:cNvGrpSpPr>
          <p:nvPr/>
        </p:nvGrpSpPr>
        <p:grpSpPr bwMode="auto">
          <a:xfrm>
            <a:off x="1638300" y="3383280"/>
            <a:ext cx="3154680" cy="3154680"/>
            <a:chOff x="0" y="0"/>
            <a:chExt cx="2208" cy="2208"/>
          </a:xfrm>
        </p:grpSpPr>
        <p:grpSp>
          <p:nvGrpSpPr>
            <p:cNvPr id="19469" name="Group 13"/>
            <p:cNvGrpSpPr>
              <a:grpSpLocks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sp>
            <p:nvSpPr>
              <p:cNvPr id="19470" name="Rectangle 14"/>
              <p:cNvSpPr>
                <a:spLocks/>
              </p:cNvSpPr>
              <p:nvPr/>
            </p:nvSpPr>
            <p:spPr bwMode="auto">
              <a:xfrm>
                <a:off x="0" y="40"/>
                <a:ext cx="2208" cy="2168"/>
              </a:xfrm>
              <a:prstGeom prst="rect">
                <a:avLst/>
              </a:prstGeom>
              <a:solidFill>
                <a:schemeClr val="accent1">
                  <a:alpha val="9804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620"/>
              </a:p>
            </p:txBody>
          </p:sp>
          <p:sp>
            <p:nvSpPr>
              <p:cNvPr id="19471" name="Rectangle 15"/>
              <p:cNvSpPr>
                <a:spLocks/>
              </p:cNvSpPr>
              <p:nvPr/>
            </p:nvSpPr>
            <p:spPr bwMode="auto">
              <a:xfrm>
                <a:off x="550" y="0"/>
                <a:ext cx="1008" cy="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altLang="en-US" sz="1620">
                    <a:latin typeface="Arial" panose="020B0604020202020204" pitchFamily="34" charset="0"/>
                  </a:rPr>
                  <a:t>Thermal Energy</a:t>
                </a:r>
              </a:p>
            </p:txBody>
          </p:sp>
          <p:pic>
            <p:nvPicPr>
              <p:cNvPr id="19472" name="Picture 16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0" y="688"/>
                <a:ext cx="1937" cy="1304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63500" dir="2700000" algn="ctr" rotWithShape="0">
                  <a:schemeClr val="bg2">
                    <a:alpha val="7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9473" name="Picture 17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" y="736"/>
              <a:ext cx="40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77" name="Rectangle 21"/>
          <p:cNvSpPr>
            <a:spLocks/>
          </p:cNvSpPr>
          <p:nvPr/>
        </p:nvSpPr>
        <p:spPr bwMode="auto">
          <a:xfrm>
            <a:off x="4900232" y="3370136"/>
            <a:ext cx="5440680" cy="3097530"/>
          </a:xfrm>
          <a:prstGeom prst="rect">
            <a:avLst/>
          </a:prstGeom>
          <a:solidFill>
            <a:srgbClr val="0E7D3E">
              <a:alpha val="980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20"/>
          </a:p>
        </p:txBody>
      </p:sp>
      <p:sp>
        <p:nvSpPr>
          <p:cNvPr id="19478" name="Rectangle 22"/>
          <p:cNvSpPr>
            <a:spLocks/>
          </p:cNvSpPr>
          <p:nvPr/>
        </p:nvSpPr>
        <p:spPr bwMode="auto">
          <a:xfrm>
            <a:off x="6093143" y="3509010"/>
            <a:ext cx="3934778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altLang="en-US" sz="1620">
                <a:latin typeface="Arial" panose="020B0604020202020204" pitchFamily="34" charset="0"/>
              </a:rPr>
              <a:t>Other forms include</a:t>
            </a:r>
          </a:p>
        </p:txBody>
      </p:sp>
      <p:pic>
        <p:nvPicPr>
          <p:cNvPr id="19479" name="Picture 2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4094798"/>
            <a:ext cx="2434590" cy="1623060"/>
          </a:xfrm>
          <a:prstGeom prst="rect">
            <a:avLst/>
          </a:prstGeom>
          <a:noFill/>
          <a:ln>
            <a:noFill/>
          </a:ln>
          <a:effectLst>
            <a:outerShdw dist="63500" dir="2700000" algn="ctr" rotWithShape="0">
              <a:schemeClr val="bg2"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0" name="Picture 2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1920" y="4091940"/>
            <a:ext cx="2424589" cy="1623060"/>
          </a:xfrm>
          <a:prstGeom prst="rect">
            <a:avLst/>
          </a:prstGeom>
          <a:noFill/>
          <a:ln>
            <a:noFill/>
          </a:ln>
          <a:effectLst>
            <a:outerShdw dist="63500" dir="2700000" algn="ctr" rotWithShape="0">
              <a:schemeClr val="bg2"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1" name="Picture 2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560" y="5909310"/>
            <a:ext cx="905828" cy="53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2" name="Picture 2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150" y="5920740"/>
            <a:ext cx="1017270" cy="50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47083" y="3039094"/>
            <a:ext cx="1517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Kinetic energy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44889" y="3066526"/>
            <a:ext cx="2973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Gravitational Potential Energy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774019" y="3033950"/>
            <a:ext cx="2360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Spring Potential Energy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2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/>
          </p:cNvSpPr>
          <p:nvPr/>
        </p:nvSpPr>
        <p:spPr bwMode="auto">
          <a:xfrm>
            <a:off x="668518" y="416904"/>
            <a:ext cx="3843215" cy="53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Some forms of energy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8719"/>
          <a:stretch/>
        </p:blipFill>
        <p:spPr>
          <a:xfrm>
            <a:off x="1909975" y="1106950"/>
            <a:ext cx="9345258" cy="52494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48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/>
          </p:cNvSpPr>
          <p:nvPr/>
        </p:nvSpPr>
        <p:spPr bwMode="auto">
          <a:xfrm>
            <a:off x="653021" y="273290"/>
            <a:ext cx="6448303" cy="53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Potential energy and reference levels</a:t>
            </a:r>
          </a:p>
        </p:txBody>
      </p:sp>
      <p:sp>
        <p:nvSpPr>
          <p:cNvPr id="4" name="Rectangle 3"/>
          <p:cNvSpPr/>
          <p:nvPr/>
        </p:nvSpPr>
        <p:spPr>
          <a:xfrm>
            <a:off x="1127760" y="1165967"/>
            <a:ext cx="7357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</a:rPr>
              <a:t>The level of zero potential energy can be arbitrarily defined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805" y="2277012"/>
            <a:ext cx="9607538" cy="260588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/>
          </p:cNvSpPr>
          <p:nvPr/>
        </p:nvSpPr>
        <p:spPr bwMode="auto">
          <a:xfrm>
            <a:off x="692754" y="394621"/>
            <a:ext cx="4606290" cy="53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Work-Energy Theorem</a:t>
            </a:r>
          </a:p>
        </p:txBody>
      </p:sp>
      <p:sp>
        <p:nvSpPr>
          <p:cNvPr id="5" name="Rectangle 4"/>
          <p:cNvSpPr/>
          <p:nvPr/>
        </p:nvSpPr>
        <p:spPr>
          <a:xfrm>
            <a:off x="1127760" y="1165967"/>
            <a:ext cx="10786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</a:rPr>
              <a:t>Work done by a force on a system is equal to the change in mechanical energy of the system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611" y="2413560"/>
            <a:ext cx="7669390" cy="17244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05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/>
          </p:cNvSpPr>
          <p:nvPr/>
        </p:nvSpPr>
        <p:spPr bwMode="auto">
          <a:xfrm>
            <a:off x="519018" y="1114140"/>
            <a:ext cx="11569350" cy="144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Each of the boxes, with masses noted, is pulled for 10 m across a level, frictionless floor by the noted force. Which box experiences the largest change in kinetic energy? </a:t>
            </a:r>
          </a:p>
        </p:txBody>
      </p:sp>
      <p:pic>
        <p:nvPicPr>
          <p:cNvPr id="2017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180" y="2284572"/>
            <a:ext cx="5760720" cy="3083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33" name="Rectangle 5"/>
          <p:cNvSpPr>
            <a:spLocks/>
          </p:cNvSpPr>
          <p:nvPr/>
        </p:nvSpPr>
        <p:spPr bwMode="auto">
          <a:xfrm>
            <a:off x="519018" y="424460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19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1" t="54912" r="45634"/>
          <a:stretch>
            <a:fillRect/>
          </a:stretch>
        </p:blipFill>
        <p:spPr bwMode="auto">
          <a:xfrm>
            <a:off x="3970020" y="3977640"/>
            <a:ext cx="2125980" cy="1390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/>
          </p:cNvSpPr>
          <p:nvPr/>
        </p:nvSpPr>
        <p:spPr bwMode="auto">
          <a:xfrm>
            <a:off x="519018" y="1114140"/>
            <a:ext cx="11569350" cy="144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Each of the boxes, with masses noted, is pulled for 10 m across a level, frictionless floor by the noted force. Which box experiences the largest change in kinetic energy? </a:t>
            </a:r>
          </a:p>
        </p:txBody>
      </p:sp>
      <p:sp>
        <p:nvSpPr>
          <p:cNvPr id="7" name="Rectangle 5"/>
          <p:cNvSpPr>
            <a:spLocks/>
          </p:cNvSpPr>
          <p:nvPr/>
        </p:nvSpPr>
        <p:spPr bwMode="auto">
          <a:xfrm>
            <a:off x="519018" y="331470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447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/>
          </p:cNvSpPr>
          <p:nvPr/>
        </p:nvSpPr>
        <p:spPr bwMode="auto">
          <a:xfrm>
            <a:off x="859536" y="1032442"/>
            <a:ext cx="10616184" cy="92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Each of the boxes starts at rest and is then pushed for 2.0 m across a level, frictionless floor by a rope with the noted force. Which box has the highest final speed?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340" y="2194560"/>
            <a:ext cx="581787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5"/>
          <p:cNvSpPr>
            <a:spLocks/>
          </p:cNvSpPr>
          <p:nvPr/>
        </p:nvSpPr>
        <p:spPr bwMode="auto">
          <a:xfrm>
            <a:off x="519018" y="331470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538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/>
          </p:cNvSpPr>
          <p:nvPr/>
        </p:nvSpPr>
        <p:spPr bwMode="auto">
          <a:xfrm>
            <a:off x="330912" y="352902"/>
            <a:ext cx="8962187" cy="603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4000" b="1" dirty="0">
                <a:latin typeface="+mj-lt"/>
              </a:rPr>
              <a:t>Magnitude of the Spring Force (Hooke’s law)</a:t>
            </a:r>
          </a:p>
        </p:txBody>
      </p:sp>
      <p:pic>
        <p:nvPicPr>
          <p:cNvPr id="23561" name="Picture 9" descr="08_17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2"/>
          <a:stretch>
            <a:fillRect/>
          </a:stretch>
        </p:blipFill>
        <p:spPr bwMode="auto">
          <a:xfrm>
            <a:off x="401054" y="1202754"/>
            <a:ext cx="3351848" cy="363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2" name="Picture 10" descr="08_18Figu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4"/>
          <a:stretch>
            <a:fillRect/>
          </a:stretch>
        </p:blipFill>
        <p:spPr bwMode="auto">
          <a:xfrm>
            <a:off x="3904481" y="1361853"/>
            <a:ext cx="4613877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68343" y="5111550"/>
            <a:ext cx="7221399" cy="1292662"/>
            <a:chOff x="401054" y="5161080"/>
            <a:chExt cx="7221399" cy="12926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557" name="Rectangle 5"/>
                <p:cNvSpPr>
                  <a:spLocks/>
                </p:cNvSpPr>
                <p:nvPr/>
              </p:nvSpPr>
              <p:spPr bwMode="auto">
                <a:xfrm>
                  <a:off x="401054" y="5225324"/>
                  <a:ext cx="4410952" cy="11962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algn="ctr"/>
                  <a:r>
                    <a:rPr lang="en-US" altLang="en-US" sz="2340" dirty="0">
                      <a:latin typeface="Arial" panose="020B0604020202020204" pitchFamily="34" charset="0"/>
                    </a:rPr>
                    <a:t>The </a:t>
                  </a:r>
                  <a:r>
                    <a:rPr lang="en-US" altLang="en-US" sz="2340" b="1" dirty="0">
                      <a:latin typeface="Arial" panose="020B0604020202020204" pitchFamily="34" charset="0"/>
                    </a:rPr>
                    <a:t>magnitude</a:t>
                  </a:r>
                  <a:r>
                    <a:rPr lang="en-US" altLang="en-US" sz="2340" dirty="0">
                      <a:latin typeface="Arial" panose="020B0604020202020204" pitchFamily="34" charset="0"/>
                    </a:rPr>
                    <a:t> of the spring force is proportional to the displacement of its end (i.e.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234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altLang="en-US" sz="234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altLang="en-US" sz="2340" dirty="0">
                      <a:latin typeface="Arial" panose="020B0604020202020204" pitchFamily="34" charset="0"/>
                    </a:rPr>
                    <a:t>):</a:t>
                  </a:r>
                </a:p>
                <a:p>
                  <a:pPr algn="ctr"/>
                  <a:endParaRPr lang="en-US" altLang="en-US" sz="2340" dirty="0"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3557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01054" y="5225324"/>
                  <a:ext cx="4410952" cy="1196259"/>
                </a:xfrm>
                <a:prstGeom prst="rect">
                  <a:avLst/>
                </a:prstGeom>
                <a:blipFill>
                  <a:blip r:embed="rId7"/>
                  <a:stretch>
                    <a:fillRect l="-2210" t="-8163" r="-1934" b="-4592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564" name="Rectangle 12"/>
                <p:cNvSpPr>
                  <a:spLocks/>
                </p:cNvSpPr>
                <p:nvPr/>
              </p:nvSpPr>
              <p:spPr bwMode="auto">
                <a:xfrm>
                  <a:off x="4865806" y="5161080"/>
                  <a:ext cx="2756647" cy="129266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>
                      <a:blipFill dpi="0" rotWithShape="0">
                        <a:blip r:embed="rId8"/>
                        <a:srcRect/>
                        <a:tile tx="0" ty="0" sx="100000" sy="100000" flip="none" algn="tl"/>
                      </a:blipFill>
                    </a14:hiddenFill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:r>
                    <a:rPr lang="en-US" altLang="en-US" sz="1000" dirty="0"/>
                    <a:t> </a:t>
                  </a:r>
                  <a:r>
                    <a:rPr lang="en-US" altLang="en-US" sz="2400" dirty="0"/>
                    <a:t>  </a:t>
                  </a:r>
                  <a14:m>
                    <m:oMath xmlns:m="http://schemas.openxmlformats.org/officeDocument/2006/math">
                      <m:r>
                        <a:rPr lang="en-US" altLang="en-US" sz="2400" b="0" i="1" dirty="0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en-US" sz="2400" i="1" dirty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altLang="en-US" sz="2400" i="1" baseline="-25000" dirty="0" err="1">
                          <a:latin typeface="Cambria Math" panose="02040503050406030204" pitchFamily="18" charset="0"/>
                        </a:rPr>
                        <m:t>𝑠𝑝</m:t>
                      </m:r>
                      <m:r>
                        <a:rPr lang="en-US" altLang="en-US" sz="2400" b="0" i="1" baseline="-25000" dirty="0" smtClean="0">
                          <a:latin typeface="Cambria Math" panose="02040503050406030204" pitchFamily="18" charset="0"/>
                        </a:rPr>
                        <m:t>𝑟𝑖𝑛𝑔</m:t>
                      </m:r>
                      <m:r>
                        <a:rPr lang="en-US" altLang="en-US" sz="2400" b="0" i="1" dirty="0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en-US" sz="24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altLang="en-US" sz="2400" i="1" dirty="0">
                          <a:latin typeface="Cambria Math" panose="02040503050406030204" pitchFamily="18" charset="0"/>
                        </a:rPr>
                        <m:t> ∆</m:t>
                      </m:r>
                      <m:r>
                        <a:rPr lang="en-US" altLang="en-US" sz="2400" i="1" dirty="0"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altLang="en-US" sz="2400" dirty="0"/>
                    <a:t> </a:t>
                  </a:r>
                </a:p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⇒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i="1" dirty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2400" i="1" baseline="-25000" dirty="0" err="1">
                                <a:latin typeface="Cambria Math" panose="02040503050406030204" pitchFamily="18" charset="0"/>
                              </a:rPr>
                              <m:t>𝑠𝑝</m:t>
                            </m:r>
                            <m:r>
                              <a:rPr lang="en-US" altLang="en-US" sz="2400" i="1" baseline="-25000" dirty="0">
                                <a:latin typeface="Cambria Math" panose="02040503050406030204" pitchFamily="18" charset="0"/>
                              </a:rPr>
                              <m:t>𝑟𝑖𝑛𝑔</m:t>
                            </m:r>
                          </m:e>
                        </m:d>
                        <m:r>
                          <a:rPr lang="en-US" altLang="en-US" sz="24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400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en-US" sz="2400" i="1" dirty="0">
                            <a:latin typeface="Cambria Math" panose="02040503050406030204" pitchFamily="18" charset="0"/>
                          </a:rPr>
                          <m:t> ∆</m:t>
                        </m:r>
                        <m:r>
                          <a:rPr lang="en-US" altLang="en-US" sz="2400" i="1" dirty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altLang="en-US" sz="2400" dirty="0"/>
                </a:p>
                <a:p>
                  <a:pPr algn="ctr"/>
                  <a:r>
                    <a:rPr lang="en-US" altLang="en-US" sz="2000" dirty="0"/>
                    <a:t>(Hooke’s law)</a:t>
                  </a:r>
                  <a:endParaRPr lang="en-US" altLang="en-US" sz="1400" dirty="0"/>
                </a:p>
              </p:txBody>
            </p:sp>
          </mc:Choice>
          <mc:Fallback xmlns="">
            <p:sp>
              <p:nvSpPr>
                <p:cNvPr id="23564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65806" y="5161080"/>
                  <a:ext cx="2756647" cy="1292662"/>
                </a:xfrm>
                <a:prstGeom prst="rect">
                  <a:avLst/>
                </a:prstGeom>
                <a:blipFill>
                  <a:blip r:embed="rId9"/>
                  <a:stretch>
                    <a:fillRect b="-7009"/>
                  </a:stretch>
                </a:blipFill>
                <a:ln w="12700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 r:embed="rId10"/>
                        <a:srcRect/>
                        <a:tile tx="0" ty="0" sx="100000" sy="100000" flip="none" algn="tl"/>
                      </a:blip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8326906" y="4767802"/>
                <a:ext cx="3240505" cy="178510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sz="2000" b="1" dirty="0"/>
                  <a:t> : </a:t>
                </a: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spring constant</a:t>
                </a:r>
              </a:p>
              <a:p>
                <a:pPr algn="ctr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determines the stiffness of the spring</a:t>
                </a:r>
              </a:p>
              <a:p>
                <a:pPr algn="ctr">
                  <a:spcAft>
                    <a:spcPts val="1200"/>
                  </a:spcAft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Larger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stiffer spring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6906" y="4767802"/>
                <a:ext cx="3240505" cy="1785104"/>
              </a:xfrm>
              <a:prstGeom prst="rect">
                <a:avLst/>
              </a:prstGeom>
              <a:blipFill>
                <a:blip r:embed="rId11"/>
                <a:stretch>
                  <a:fillRect t="-2373" r="-1685" b="-57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9444678" y="352902"/>
            <a:ext cx="2427533" cy="3946922"/>
            <a:chOff x="9593179" y="189325"/>
            <a:chExt cx="2427533" cy="3946922"/>
          </a:xfrm>
        </p:grpSpPr>
        <p:pic>
          <p:nvPicPr>
            <p:cNvPr id="11" name="Picture 2" descr="13 Portrait of Robert Hooke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96211" y="189325"/>
              <a:ext cx="1124501" cy="1339179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9593179" y="1196981"/>
              <a:ext cx="2122733" cy="29392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altLang="en-US" sz="2000" b="1" i="0" dirty="0">
                  <a:solidFill>
                    <a:schemeClr val="bg1">
                      <a:lumMod val="50000"/>
                    </a:schemeClr>
                  </a:solidFill>
                </a:rPr>
                <a:t>Robert </a:t>
              </a:r>
              <a:r>
                <a:rPr lang="en-US" sz="2000" b="1" i="0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rPr>
                <a:t>Hooke,</a:t>
              </a:r>
              <a:r>
                <a:rPr lang="en-US" sz="2000" i="0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rPr>
                <a:t> English physicist, 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rPr>
                <a:t>(1635 – 1703)</a:t>
              </a:r>
            </a:p>
            <a:p>
              <a:pPr algn="ctr"/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rPr>
                <a:t>Discovered Hooke’s law during the reconstruction of London after the 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  <a:hlinkClick r:id="rId14"/>
                </a:rPr>
                <a:t>Great Fire of 1666</a:t>
              </a:r>
              <a:endParaRPr lang="en-US" sz="2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29011" y="6370343"/>
            <a:ext cx="2743200" cy="365125"/>
          </a:xfrm>
        </p:spPr>
        <p:txBody>
          <a:bodyPr/>
          <a:lstStyle/>
          <a:p>
            <a:fld id="{870BF99F-B08F-4F3B-8557-B37C3B949DA5}" type="slidenum">
              <a:rPr lang="en-US" smtClean="0"/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9567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17" t="55046"/>
          <a:stretch>
            <a:fillRect/>
          </a:stretch>
        </p:blipFill>
        <p:spPr bwMode="auto">
          <a:xfrm>
            <a:off x="5958840" y="3909060"/>
            <a:ext cx="296037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/>
          </p:cNvSpPr>
          <p:nvPr/>
        </p:nvSpPr>
        <p:spPr bwMode="auto">
          <a:xfrm>
            <a:off x="859536" y="821532"/>
            <a:ext cx="10616184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Each of the boxes starts at rest and is then pushed for 2.0 m across a level, frictionless floor by a rope with the noted force. Which box has the highest final speed?</a:t>
            </a:r>
          </a:p>
        </p:txBody>
      </p:sp>
      <p:sp>
        <p:nvSpPr>
          <p:cNvPr id="6" name="Rectangle 5"/>
          <p:cNvSpPr>
            <a:spLocks/>
          </p:cNvSpPr>
          <p:nvPr/>
        </p:nvSpPr>
        <p:spPr bwMode="auto">
          <a:xfrm>
            <a:off x="519018" y="331470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4AD8-1C69-4270-9C54-9A2C7DE4BDDA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842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459582" y="352902"/>
            <a:ext cx="56349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610458" y="1004412"/>
            <a:ext cx="81610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Which spring has the largest spring constant?</a:t>
            </a:r>
          </a:p>
        </p:txBody>
      </p:sp>
      <p:pic>
        <p:nvPicPr>
          <p:cNvPr id="25607" name="Picture 7" descr="8 ig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475" y="2187131"/>
            <a:ext cx="4712018" cy="395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39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8 ig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475" y="2187131"/>
            <a:ext cx="4712018" cy="395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"/>
          <p:cNvSpPr>
            <a:spLocks/>
          </p:cNvSpPr>
          <p:nvPr/>
        </p:nvSpPr>
        <p:spPr bwMode="auto">
          <a:xfrm>
            <a:off x="459582" y="352902"/>
            <a:ext cx="56349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610458" y="1004412"/>
            <a:ext cx="81610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Which spring has the largest spring constant?</a:t>
            </a:r>
          </a:p>
        </p:txBody>
      </p:sp>
      <p:sp>
        <p:nvSpPr>
          <p:cNvPr id="2" name="Rectangle 1"/>
          <p:cNvSpPr/>
          <p:nvPr/>
        </p:nvSpPr>
        <p:spPr>
          <a:xfrm>
            <a:off x="5696712" y="2642616"/>
            <a:ext cx="585216" cy="6126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30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/>
          </p:cNvSpPr>
          <p:nvPr/>
        </p:nvSpPr>
        <p:spPr bwMode="auto">
          <a:xfrm>
            <a:off x="621792" y="1004412"/>
            <a:ext cx="9855042" cy="130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The same spring is stretched or compressed as shown below. In which case does the force exerted by the spring have the largest magnitude?</a:t>
            </a:r>
          </a:p>
        </p:txBody>
      </p:sp>
      <p:pic>
        <p:nvPicPr>
          <p:cNvPr id="26630" name="Picture 6" descr="8 ig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218" y="1988820"/>
            <a:ext cx="322897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/>
          </p:cNvSpPr>
          <p:nvPr/>
        </p:nvSpPr>
        <p:spPr bwMode="auto">
          <a:xfrm>
            <a:off x="621792" y="362046"/>
            <a:ext cx="56349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73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/>
          </p:cNvSpPr>
          <p:nvPr/>
        </p:nvSpPr>
        <p:spPr bwMode="auto">
          <a:xfrm>
            <a:off x="621792" y="1004412"/>
            <a:ext cx="9855042" cy="130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The same spring is stretched or compressed as shown below. In which case does the force exerted by the spring have the largest magnitude?</a:t>
            </a:r>
          </a:p>
        </p:txBody>
      </p:sp>
      <p:pic>
        <p:nvPicPr>
          <p:cNvPr id="26630" name="Picture 6" descr="8 ig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33"/>
          <a:stretch/>
        </p:blipFill>
        <p:spPr bwMode="auto">
          <a:xfrm>
            <a:off x="4407218" y="5065776"/>
            <a:ext cx="3228975" cy="35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/>
          </p:cNvSpPr>
          <p:nvPr/>
        </p:nvSpPr>
        <p:spPr bwMode="auto">
          <a:xfrm>
            <a:off x="621792" y="362046"/>
            <a:ext cx="56349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2BFA-1522-4890-AA2B-CDF5F633B52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033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PhET</a:t>
            </a:r>
            <a:r>
              <a:rPr lang="en-US" dirty="0"/>
              <a:t> Interactive Simulations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429000" cy="435133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hlinkClick r:id="rId2"/>
              </a:rPr>
              <a:t>https://phet.colorado.edu/en/simulation/hookes-law</a:t>
            </a:r>
            <a:endParaRPr lang="en-US" sz="2400" dirty="0"/>
          </a:p>
          <a:p>
            <a:pPr>
              <a:spcAft>
                <a:spcPts val="1200"/>
              </a:spcAft>
            </a:pPr>
            <a:r>
              <a:rPr lang="en-US" sz="2400" dirty="0"/>
              <a:t>Hooke’s Law Simulation</a:t>
            </a:r>
          </a:p>
          <a:p>
            <a:r>
              <a:rPr lang="en-US" sz="2400" dirty="0"/>
              <a:t>Shows spring force, equilibrium position and displacement at selected spring constants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1463" r="2281" b="5497"/>
          <a:stretch/>
        </p:blipFill>
        <p:spPr>
          <a:xfrm>
            <a:off x="4503821" y="1679094"/>
            <a:ext cx="7287127" cy="4644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09109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8|29.6|22.7|21|14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7|107.9|5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6|13.3|51.7|84.8|37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6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5|55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5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9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.9|138.7|34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4" ma:contentTypeDescription="Create a new document." ma:contentTypeScope="" ma:versionID="ebbe6952ede08d8fe1d1f3781a6e1e4c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3dff166ea1113a071c9f8af58a3a099c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B3FFBC5-90B5-4884-AF5F-8FA5DF966D37}"/>
</file>

<file path=customXml/itemProps2.xml><?xml version="1.0" encoding="utf-8"?>
<ds:datastoreItem xmlns:ds="http://schemas.openxmlformats.org/officeDocument/2006/customXml" ds:itemID="{7CF0C743-0388-4CEC-A312-EA5A524F505E}"/>
</file>

<file path=docProps/app.xml><?xml version="1.0" encoding="utf-8"?>
<Properties xmlns="http://schemas.openxmlformats.org/officeDocument/2006/extended-properties" xmlns:vt="http://schemas.openxmlformats.org/officeDocument/2006/docPropsVTypes">
  <TotalTime>4983</TotalTime>
  <Words>2453</Words>
  <Application>Microsoft Office PowerPoint</Application>
  <PresentationFormat>Widescreen</PresentationFormat>
  <Paragraphs>282</Paragraphs>
  <Slides>40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Arial</vt:lpstr>
      <vt:lpstr>Calibri</vt:lpstr>
      <vt:lpstr>Calibri Light</vt:lpstr>
      <vt:lpstr>Cambria Math</vt:lpstr>
      <vt:lpstr>Lucida Grande</vt:lpstr>
      <vt:lpstr>Symbol</vt:lpstr>
      <vt:lpstr>Times</vt:lpstr>
      <vt:lpstr>Times New Roman</vt:lpstr>
      <vt:lpstr>Office Theme</vt:lpstr>
      <vt:lpstr>PHYS 1111K  Lectures 15-16  OpenStax Chapter 5.3  Youtube: https://youtu.be/b9kPWzwquxs  </vt:lpstr>
      <vt:lpstr>Spring Force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PhET Interactive Simulations</vt:lpstr>
      <vt:lpstr>PowerPoint Presentation</vt:lpstr>
      <vt:lpstr>Problem 1: Oscillation</vt:lpstr>
      <vt:lpstr>Problem 2: Spring Constant</vt:lpstr>
      <vt:lpstr>PowerPoint Presentation</vt:lpstr>
      <vt:lpstr>PowerPoint Presentation</vt:lpstr>
      <vt:lpstr>Impulse &amp; Momentum  OpenStax Chapter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 and Energy  OpenStax Chapter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250 – Introduction to Physics I  Lecture - 09</dc:title>
  <dc:creator>Sumithra Surendralal</dc:creator>
  <cp:lastModifiedBy>Shafat  Mubin</cp:lastModifiedBy>
  <cp:revision>31</cp:revision>
  <dcterms:created xsi:type="dcterms:W3CDTF">2016-07-14T02:24:05Z</dcterms:created>
  <dcterms:modified xsi:type="dcterms:W3CDTF">2022-06-19T01:46:56Z</dcterms:modified>
</cp:coreProperties>
</file>